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72" r:id="rId11"/>
    <p:sldId id="273" r:id="rId12"/>
    <p:sldId id="270" r:id="rId13"/>
    <p:sldId id="274" r:id="rId14"/>
    <p:sldId id="275" r:id="rId15"/>
    <p:sldId id="265" r:id="rId16"/>
    <p:sldId id="266" r:id="rId17"/>
    <p:sldId id="276" r:id="rId18"/>
    <p:sldId id="267" r:id="rId19"/>
    <p:sldId id="268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0" r:id="rId31"/>
    <p:sldId id="287" r:id="rId32"/>
    <p:sldId id="288" r:id="rId33"/>
    <p:sldId id="289" r:id="rId34"/>
    <p:sldId id="291" r:id="rId35"/>
    <p:sldId id="292" r:id="rId36"/>
    <p:sldId id="262" r:id="rId37"/>
    <p:sldId id="293" r:id="rId38"/>
    <p:sldId id="294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70275-73A3-4FFF-9F3D-3B33C6B2CC04}" type="datetimeFigureOut">
              <a:rPr lang="pl-PL" smtClean="0"/>
              <a:t>2016-11-21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FB628-105A-4F0D-80D0-7925E34D02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15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4844-2735-4999-8627-8102A1199AA2}" type="datetime1">
              <a:rPr lang="pl-PL" smtClean="0"/>
              <a:t>2016-11-21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AE64-C5B9-42BC-BBC6-32B903DD54A3}" type="datetime1">
              <a:rPr lang="pl-PL" smtClean="0"/>
              <a:t>2016-11-21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9815-706C-4D00-903E-25621BC48A0E}" type="datetime1">
              <a:rPr lang="pl-PL" smtClean="0"/>
              <a:t>2016-11-21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4F46-1A95-4A21-A6B2-67BEE4428DF6}" type="datetime1">
              <a:rPr lang="pl-PL" smtClean="0"/>
              <a:t>2016-11-21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D3AC-17CD-415A-ACAB-D0DB8FA3EFE6}" type="datetime1">
              <a:rPr lang="pl-PL" smtClean="0"/>
              <a:t>2016-11-21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7101-4805-4BCD-9848-1A60C089EA91}" type="datetime1">
              <a:rPr lang="pl-PL" smtClean="0"/>
              <a:t>2016-11-21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3E76-68CC-47DF-AF58-AD75BAAB72D8}" type="datetime1">
              <a:rPr lang="pl-PL" smtClean="0"/>
              <a:t>2016-11-21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264-4F95-4DA6-B97C-04B2D0EB73AC}" type="datetime1">
              <a:rPr lang="pl-PL" smtClean="0"/>
              <a:t>2016-11-21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742-E2C8-4CAF-9FF6-39D83F007565}" type="datetime1">
              <a:rPr lang="pl-PL" smtClean="0"/>
              <a:t>2016-11-21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5EF7-6A10-42EE-AF45-40B44430267B}" type="datetime1">
              <a:rPr lang="pl-PL" smtClean="0"/>
              <a:t>2016-11-21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E253-114E-421D-9138-C46895D08DDF}" type="datetime1">
              <a:rPr lang="pl-PL" smtClean="0"/>
              <a:t>2016-11-21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34D3A-5AEC-40D9-9A1F-3659E21ADFCB}" type="datetime1">
              <a:rPr lang="pl-PL" smtClean="0"/>
              <a:t>2016-11-21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Materiały eksploatacyjne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81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Uszczelniacz pierścieniowy 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typu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Siemmera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739838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771800" y="1340768"/>
            <a:ext cx="63722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uszczelniania wałków pracujących </a:t>
            </a:r>
            <a:b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oleju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są stosowane uszczelniacze pierścieniowe typu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Siemmera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(rys. a)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Uszczelniacz taki jest wykonany 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gumy, usztywnionej metalową obudową 1. Elementem uszczelniającym wałek jest krawędź uszczelniająca 3, która pod działaniem sprężynki dociskowej 2 obejmuje obracający się wałek i zabezpiecza przed wyciekiem oleju 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(rys. b)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1"/>
            <a:ext cx="8856984" cy="110872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Guma jest również używana do uszczelniania szyb, zwłaszcza w pojazdach samochodowych 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" y="2933391"/>
            <a:ext cx="9001116" cy="15757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179512" y="4581128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Rys. Kształty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przekroju uszczelek szyb okiennych nieotwieranych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1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7546" y="-2588"/>
            <a:ext cx="8229600" cy="1143000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3"/>
            </a:pPr>
            <a:r>
              <a:rPr lang="pl-PL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Tworzywa sztuczne </a:t>
            </a:r>
            <a:endParaRPr lang="pl-PL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95536" y="3573016"/>
            <a:ext cx="8229600" cy="118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12838" y="1124744"/>
            <a:ext cx="82122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znalazły bardzo szerokie zastosowanie jako materiały uszczelniające ze względu na </a:t>
            </a: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dużą odporność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działanie czynników chemicznych.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8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Najczęściej są stosowane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polichlorek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winylu (winidur, igelit),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bakelit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polietylen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poliamid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(nylon, perlon),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polipropylen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teflon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silikony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5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Teflon</a:t>
            </a:r>
            <a:endParaRPr lang="pl-PL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odporny na działanie czynników chemicznych oraz </a:t>
            </a:r>
            <a:r>
              <a:rPr lang="pl-PL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wytrzymuje temperaturę </a:t>
            </a:r>
            <a:endParaRPr lang="pl-PL" sz="4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</a:t>
            </a: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-190°C do +250°C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produkowany w postaci gotowych kształtek lub taśm, 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folii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2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4849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są używane jako materiały uszczelniające przede 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wszystkim w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postaci </a:t>
            </a: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sznurów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niekiedy nasyconych grafitem lub minią.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Sznury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są stosowane do uszczelniania </a:t>
            </a: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połączeń gwintowych rur wodociągowych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innych oraz dławnic zaworów różnych instalacji rurowych.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4"/>
            </a:pPr>
            <a:r>
              <a:rPr lang="pl-PL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Bawełna i konopie </a:t>
            </a:r>
            <a:endParaRPr lang="pl-PL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5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pl-PL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 Paliwa</a:t>
            </a:r>
            <a:endParaRPr lang="pl-PL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Paliwem</a:t>
            </a: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nazywa się palne </a:t>
            </a:r>
            <a:r>
              <a:rPr lang="pl-PL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ciało stałe</a:t>
            </a: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ciecz</a:t>
            </a: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lub </a:t>
            </a:r>
            <a:r>
              <a:rPr lang="pl-PL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</a:t>
            </a: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wykorzystywane jako źródło energii cieplnej. </a:t>
            </a:r>
            <a:endParaRPr lang="pl-PL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5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pl-PL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 Paliwa</a:t>
            </a:r>
            <a:endParaRPr lang="pl-PL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Paliwa 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dzieli się na 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stałe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ciekłe 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gazowe </a:t>
            </a:r>
          </a:p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oraz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l-PL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naturalne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pl-PL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sztuczne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96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99" y="1412776"/>
            <a:ext cx="3640669" cy="200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33" y="3421212"/>
            <a:ext cx="2525266" cy="25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Paliwa naturalne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węgieł kamienny,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węgiel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brunatny i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ziemny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83845"/>
            <a:ext cx="2962703" cy="145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5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sztuczne</a:t>
            </a:r>
            <a:endParaRPr lang="pl-P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koks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pył węglowy, brykiety, </a:t>
            </a:r>
            <a:r>
              <a:rPr lang="pl-PL" sz="4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węgiel drzewny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benzyna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nafta,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benzol, olej napędowy, </a:t>
            </a:r>
            <a:r>
              <a:rPr lang="pl-PL" sz="4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olej opałowy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spirytus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gaz generatorowy, gaz wielkopiecowy, </a:t>
            </a:r>
            <a:r>
              <a:rPr lang="pl-PL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 świetlny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 wodny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gaz ciekły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5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215008"/>
          </a:xfrm>
        </p:spPr>
        <p:txBody>
          <a:bodyPr>
            <a:normAutofit/>
          </a:bodyPr>
          <a:lstStyle/>
          <a:p>
            <a:r>
              <a:rPr lang="pl-PL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Materiały eksploatacyjne</a:t>
            </a:r>
            <a:endParaRPr lang="pl-PL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3689251"/>
          </a:xfrm>
        </p:spPr>
        <p:txBody>
          <a:bodyPr>
            <a:normAutofit/>
          </a:bodyPr>
          <a:lstStyle/>
          <a:p>
            <a:pPr marL="1028700" lvl="0" indent="-1028700">
              <a:buFont typeface="+mj-lt"/>
              <a:buAutoNum type="romanUcPeriod"/>
            </a:pP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Materiały uszczelniające</a:t>
            </a:r>
          </a:p>
          <a:p>
            <a:pPr marL="1028700" lvl="0" indent="-1028700">
              <a:buFont typeface="+mj-lt"/>
              <a:buAutoNum type="romanUcPeriod"/>
            </a:pP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Paliwa</a:t>
            </a:r>
          </a:p>
          <a:p>
            <a:pPr marL="1028700" lvl="0" indent="-1028700">
              <a:buFont typeface="+mj-lt"/>
              <a:buAutoNum type="romanUcPeriod"/>
            </a:pP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Oleje i smary</a:t>
            </a:r>
          </a:p>
          <a:p>
            <a:pPr marL="1028700" lvl="0" indent="-1028700">
              <a:buFont typeface="+mj-lt"/>
              <a:buAutoNum type="romanUcPeriod"/>
            </a:pP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Czyściwa</a:t>
            </a:r>
          </a:p>
          <a:p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185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Właściwości paliw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Wartość opałowa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 zapłonu 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1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Wartość opałowa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miarą energii zawartej w jednostce paliwa. </a:t>
            </a:r>
            <a:endParaRPr lang="pl-P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Wartością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opałową paliwa nazywamy ilość ciepła w dżulach (J) , którą otrzymuje się przy zupełnym spalaniu jednego kilograma paliwa stałego lub ciekłego, albo 1 m</a:t>
            </a:r>
            <a:r>
              <a:rPr lang="pl-PL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paliwa gazowego w warunkach, gdy spaliny unoszą nieskroploną parę wodną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Najwyższą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wartość opałową mają produkty otrzymywane z </a:t>
            </a:r>
            <a:r>
              <a:rPr lang="pl-PL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ropy naftowej (jak oleje napędowe) i benzyny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l-P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najniższą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węgiel brunatny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1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 zapłonu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najniższa temperatura, w której dana substancja, ogrzewana w ściśle określony sposób, wydziela ilość pary wystarczającą do wytworzenia z powietrzem mieszaniny zapalającej się przy zbliżeniu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płomienia.</a:t>
            </a:r>
          </a:p>
          <a:p>
            <a:pPr marL="0" indent="0">
              <a:buNone/>
            </a:pPr>
            <a:endParaRPr lang="pl-PL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Najniższą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temperaturę zapłonu ma benzyna (25÷35°C), 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l-P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najwyższą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koks hutniczy (ok. 600°C).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1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e obrazy dla zapytania węgiel kamien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624323" cy="24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24544" y="274638"/>
            <a:ext cx="9865096" cy="1143000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Charakterystyka ważniejszych paliw</a:t>
            </a:r>
            <a:endParaRPr lang="pl-PL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379" y="249289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5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Węgieł kamienny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naturalnym paliwem stałym o niejednorodnej budowie i złożonym składzie chemicznym.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Występuje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różnych gatunkach, a po wydobyciu jest sortowany zależnie od wielkości brył na </a:t>
            </a:r>
            <a:r>
              <a:rPr lang="pl-PL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węgiel gruby, kostkę i orzech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1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alezione obrazy dla zapytania węgiel brunat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315416"/>
            <a:ext cx="3886525" cy="38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Węgiel brunatny</a:t>
            </a:r>
            <a:endParaRPr lang="pl-PL" sz="5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17" y="263691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mniejszą wartość opalową niż kamienny, ale jest </a:t>
            </a:r>
            <a:r>
              <a:rPr lang="pl-PL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łatwiejszy do wydobycia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gdyż zalega na mniejszych głębokościach i może być wydobywany metodą odkrywkową. Obecnie jest używany do opalania kotłów elektrowni i do przerobu na brykiety.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1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koks węgi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73" y="0"/>
            <a:ext cx="4735027" cy="36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6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Koks</a:t>
            </a:r>
            <a:endParaRPr lang="pl-PL" sz="6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780928"/>
            <a:ext cx="7211144" cy="37772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paliwem </a:t>
            </a:r>
            <a:r>
              <a:rPr lang="pl-PL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sztucznym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otrzymywanym za pomocą suchej destylacji węgla kamiennego.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trudno zapalny, pali się wolno 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prawie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bezdymnie.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duże zastosowanie techniczne, szczególnie w hutnictwie.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1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6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Ropa naftowa</a:t>
            </a:r>
            <a:endParaRPr lang="pl-PL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09" y="23320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obecnie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największe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zastosowanie.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Wprawdzie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jest używana bezpośrednio jako paliwo, ale </a:t>
            </a: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otrzymuje się z niej prawie wszystkie paliwa ciekłe, oleje, smary i wiele przetworów chemicznych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04" y="7105"/>
            <a:ext cx="4173596" cy="278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1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Benzyna</a:t>
            </a:r>
            <a:endParaRPr lang="pl-PL" sz="6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46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paliwem silnikowym, otrzymywanym z przeróbki ropy naftowej lub syntetycznie z węgla oraz wodoru.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Odporność </a:t>
            </a: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detonację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benzyny jest jedną z głównych cech charakteryzujących to paliwo. 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Znalezione obrazy dla zapytania benzy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53" y="7818"/>
            <a:ext cx="3628676" cy="241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nalezione obrazy dla zapytania olej napęd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"/>
            <a:ext cx="4283968" cy="281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33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Olej napędowy</a:t>
            </a:r>
            <a:endParaRPr lang="pl-PL" sz="5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otrzymywany z ropy 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naftowej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stosowany 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napędu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silników 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zapłonem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samoczynnym.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Powinien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charakteryzować się: dobrą zapłonnością, małą skłonnością do koksowania, dużą czystością, niską temperaturą krzepnięcia, odpowiednią lepkością i małą zawartością siarki. 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6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Paliwa gazowe</a:t>
            </a:r>
            <a:endParaRPr lang="pl-PL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są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stosowane przede wszystkim w gospodarstwach domowych, a w przemyśle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energetyce do opalania pieców i kotłów.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 </a:t>
            </a: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ciekły i gaz sprężony są również używane do napędu samochodów, zastępując tradycyjne paliwo (etylinę). </a:t>
            </a:r>
            <a:endParaRPr lang="pl-PL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Ciekły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propan-butan jest paliwem ekologicznym.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Znalezione obrazy dla zapytania g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925"/>
            <a:ext cx="17145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lvl="0" indent="-514350"/>
            <a:r>
              <a:rPr lang="pl-PL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  Materiały </a:t>
            </a:r>
            <a:r>
              <a:rPr lang="pl-PL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uszczelniające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Materiały uszczelniające służą do wykonywania elementów zapewniających </a:t>
            </a:r>
            <a:r>
              <a:rPr lang="pl-PL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szczelność połączeń między poszczególnymi częściami maszyn i urządzeń</a:t>
            </a:r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300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nalezione obrazy dla zapytania smary i ole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3676650"/>
            <a:ext cx="60388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pl-PL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  Oleje i smary</a:t>
            </a:r>
            <a:endParaRPr lang="pl-PL" sz="8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1"/>
            <a:ext cx="9036496" cy="36289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substancje, które wprowadza się między trące się powierzchnie w celu </a:t>
            </a:r>
            <a:r>
              <a:rPr lang="pl-P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zmniejszenia współczynnika tarcia</a:t>
            </a:r>
            <a:r>
              <a:rPr lang="pl-P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l-P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tym samym przedłużenia trwałości tych powierzchni.</a:t>
            </a:r>
            <a:endParaRPr lang="pl-PL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9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nalezione obrazy dla zapytania lepkoś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80" y="0"/>
            <a:ext cx="55245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Właściwości olejów i smarów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lepkość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smarność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temperaturę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krzepnięcia,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temperaturę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zapłonu oraz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zawartość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zanieczyszczeń mechanicznych i kwasowych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Lepkością</a:t>
            </a:r>
            <a:endParaRPr lang="pl-PL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29" y="2326001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nazywamy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tarcie wewnętrzne występujące między przesuwającymi się wzajemnie sąsiednimi warstwami cieczy.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Między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lepkością a </a:t>
            </a: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płynnością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istnieje ścisłe powiązanie.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mniejsza jest lepkość, tym większa jest płynność oleju.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5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</a:t>
            </a:r>
            <a:r>
              <a:rPr lang="pl-PL" sz="5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mniej zmienia się lepkość oleju (przy zmianie temperatury), </a:t>
            </a:r>
            <a:r>
              <a:rPr lang="pl-PL" sz="5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tym olej jest lepszy</a:t>
            </a:r>
            <a:r>
              <a:rPr lang="pl-PL" sz="5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pl-PL" sz="5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133"/>
            <a:ext cx="5220072" cy="2114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6" t="16702"/>
          <a:stretch/>
        </p:blipFill>
        <p:spPr bwMode="auto">
          <a:xfrm>
            <a:off x="6804248" y="0"/>
            <a:ext cx="2323459" cy="400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Smarność</a:t>
            </a:r>
            <a:endParaRPr lang="pl-PL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oleju 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zdolność przylegania do współpracujących ze sobą 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powierzchni 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tworzenia na nich trwałych warstw, zmniejszających opór tarcia.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 krzepnięcia </a:t>
            </a:r>
            <a:endParaRPr lang="pl-PL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oleju 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 smaru jest bardzo ważnym wskaźnikiem dotyczącym zastosowania oleju w zależności od temperatury otoczenia. </a:t>
            </a:r>
            <a:endParaRPr lang="pl-PL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Oleje 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smary o niskiej temperaturze krzepnięcia nie powinny zawierać zbyt dużych ilości węglowodorów parafinowych.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Znalezione obrazy dla zapytania krzepnięcie olej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660" y="0"/>
            <a:ext cx="2681536" cy="179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pl-PL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Rodzaje olejów i smarów i ich zastosowanie</a:t>
            </a:r>
            <a:endParaRPr lang="pl-PL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względu na pochodzenie oleje i smary dzieli się na: </a:t>
            </a:r>
            <a:endParaRPr lang="pl-PL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mineralne</a:t>
            </a:r>
            <a:r>
              <a:rPr lang="pl-PL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l-PL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roślinne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l-PL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zwierzęce 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endParaRPr lang="pl-PL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syntetyczne</a:t>
            </a:r>
            <a:r>
              <a:rPr lang="pl-PL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Znalezione obrazy dla zapytania oleju mineral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 rot="170657">
            <a:off x="6516127" y="4368661"/>
            <a:ext cx="935439" cy="2160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Największe zastosowanie w technice mają obecnie </a:t>
            </a: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oleje mineralne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rafinowane, pochodzące przede wszystkim z przeróbki ropy naftowej.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Coraz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większe zastosowanie mają </a:t>
            </a: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oleje syntetyczne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np. silikonowe lub estrowe. 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-18846" y="2606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Rodzaje olejów i smarów i ich zastosowanie</a:t>
            </a:r>
            <a:endParaRPr lang="pl-PL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3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pl-PL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  Czyściwa</a:t>
            </a:r>
            <a:endParaRPr lang="pl-PL" sz="8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1"/>
            <a:ext cx="9036496" cy="2260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 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używany w zakładach przemysłowych i w </a:t>
            </a:r>
            <a:r>
              <a:rPr lang="pl-P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warsztatach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usługowych do wycierania znacznych zabrudzeń smarami, olejami, farbami itp. 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8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nalezione obrazy dla zapytania czyściw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pl-PL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  Czyściwa</a:t>
            </a:r>
            <a:endParaRPr lang="pl-PL" sz="8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1"/>
            <a:ext cx="9036496" cy="36289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Najczęściej używane są do tego celu pozyskane w recyklingu szmaty, często specjalnie do tego celu segregowane. </a:t>
            </a:r>
            <a:endParaRPr lang="pl-PL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Największą </a:t>
            </a:r>
            <a:r>
              <a:rPr lang="pl-P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wartość w grupie czyściw z recyklingu ma czyściwo z </a:t>
            </a:r>
            <a:r>
              <a:rPr lang="pl-PL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białej bawełny</a:t>
            </a:r>
            <a:r>
              <a:rPr lang="pl-P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pozbawione podczas segregacji wszelkiego rodzaju zapięć - elementów z metalu lub plastiku. </a:t>
            </a:r>
            <a:endParaRPr lang="pl-PL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Podział uszczelnień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Uszczelnienia dzieli się 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na: </a:t>
            </a:r>
          </a:p>
          <a:p>
            <a:pPr marL="914400" lvl="0" indent="-914400">
              <a:buFont typeface="+mj-lt"/>
              <a:buAutoNum type="arabicPeriod"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spoczynkowe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0" indent="-914400">
              <a:buFont typeface="+mj-lt"/>
              <a:buAutoNum type="arabicPeriod"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ruchowe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zależnie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tego, czy uszczelniają one części znajdujące się w spoczynku czy w ruchu.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3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uszczelka pod głowic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5879976" cy="44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02433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Typowym uszczelnieniem </a:t>
            </a: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spoczynkowym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jest uszczelka pod głowicę silnika spalinowego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3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60648"/>
            <a:ext cx="8748464" cy="4525963"/>
          </a:xfrm>
        </p:spPr>
        <p:txBody>
          <a:bodyPr>
            <a:normAutofit/>
          </a:bodyPr>
          <a:lstStyle/>
          <a:p>
            <a:pPr marL="468000" indent="-720000">
              <a:buFont typeface="+mj-lt"/>
              <a:buAutoNum type="arabicPeriod" startAt="2"/>
            </a:pPr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uszczelnieniem </a:t>
            </a:r>
            <a: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ruchowym</a:t>
            </a:r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są np. pierścienie </a:t>
            </a:r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tłokowe silnika spalinowego lub sprężarki</a:t>
            </a:r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212976"/>
            <a:ext cx="40481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3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Rodzaje materiałów uszczelniających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Materiały metalowe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Guma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Tworzywa sztuczne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Bawełna i konopie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5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7546" y="-2588"/>
            <a:ext cx="8229600" cy="1143000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pl-PL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Materiały metalowe 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95536" y="3573016"/>
            <a:ext cx="8229600" cy="118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719423"/>
              </p:ext>
            </p:extLst>
          </p:nvPr>
        </p:nvGraphicFramePr>
        <p:xfrm>
          <a:off x="400116" y="1052736"/>
          <a:ext cx="842493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636"/>
                <a:gridCol w="4032448"/>
                <a:gridCol w="2452852"/>
              </a:tblGrid>
              <a:tr h="67953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żeliwo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rozprężne pierścienie tłokowe silników spalinowych i sprężarek</a:t>
                      </a:r>
                      <a:endParaRPr lang="pl-PL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478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miedź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uszczelki przewodów hydraulicznych, wysokociśnieniowych przewodów parowych przewodów niektórych chemikaliów</a:t>
                      </a:r>
                      <a:endParaRPr lang="pl-PL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dużej plastyczności i odporności na korozję</a:t>
                      </a:r>
                      <a:endParaRPr lang="pl-PL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478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ołów</a:t>
                      </a:r>
                      <a:endParaRPr lang="pl-PL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uszczelki przewodów kwasu siarkowego i kwasów organicznych</a:t>
                      </a:r>
                      <a:endParaRPr lang="pl-PL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odporność na działanie kwasów</a:t>
                      </a:r>
                      <a:endParaRPr lang="pl-PL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478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aluminium i jego stopy</a:t>
                      </a:r>
                      <a:endParaRPr lang="pl-PL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przewody, którymi przepływa kwas azotowy, amoniak i niektóre kwasy organiczne</a:t>
                      </a:r>
                      <a:endParaRPr lang="pl-PL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5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1363" y="260648"/>
            <a:ext cx="8229600" cy="1143000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2"/>
            </a:pPr>
            <a:r>
              <a:rPr lang="pl-PL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Guma</a:t>
            </a:r>
            <a:r>
              <a:rPr lang="pl-PL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95536" y="3573016"/>
            <a:ext cx="8229600" cy="118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stosowana bardzo szeroko na różnego rodzaju uszczelnienia.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Zależnie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rodzaju uszczelki gumowe są odporne 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na: </a:t>
            </a:r>
          </a:p>
          <a:p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oleje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benzyny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niektóre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rozpuszczalniki organiczne 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płyny hamulcowe. 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8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1045</Words>
  <Application>Microsoft Office PowerPoint</Application>
  <PresentationFormat>Pokaz na ekranie (4:3)</PresentationFormat>
  <Paragraphs>183</Paragraphs>
  <Slides>38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Motyw pakietu Office</vt:lpstr>
      <vt:lpstr>Materiały eksploatacyjne</vt:lpstr>
      <vt:lpstr>Materiały eksploatacyjne</vt:lpstr>
      <vt:lpstr>I.   Materiały uszczelniające</vt:lpstr>
      <vt:lpstr>Podział uszczelnień</vt:lpstr>
      <vt:lpstr>Prezentacja programu PowerPoint</vt:lpstr>
      <vt:lpstr>Prezentacja programu PowerPoint</vt:lpstr>
      <vt:lpstr>Rodzaje materiałów uszczelniających</vt:lpstr>
      <vt:lpstr>Materiały metalowe </vt:lpstr>
      <vt:lpstr>Guma </vt:lpstr>
      <vt:lpstr>Uszczelniacz pierścieniowy typu Siemmera</vt:lpstr>
      <vt:lpstr>Prezentacja programu PowerPoint</vt:lpstr>
      <vt:lpstr>Tworzywa sztuczne </vt:lpstr>
      <vt:lpstr>Najczęściej są stosowane</vt:lpstr>
      <vt:lpstr>Teflon</vt:lpstr>
      <vt:lpstr>Bawełna i konopie </vt:lpstr>
      <vt:lpstr>II.   Paliwa</vt:lpstr>
      <vt:lpstr>II.   Paliwa</vt:lpstr>
      <vt:lpstr>Paliwa naturalne</vt:lpstr>
      <vt:lpstr>sztuczne</vt:lpstr>
      <vt:lpstr>Właściwości paliw</vt:lpstr>
      <vt:lpstr>Wartość opałowa </vt:lpstr>
      <vt:lpstr>Temperatura zapłonu </vt:lpstr>
      <vt:lpstr>Charakterystyka ważniejszych paliw</vt:lpstr>
      <vt:lpstr>Węgiel brunatny</vt:lpstr>
      <vt:lpstr>Koks</vt:lpstr>
      <vt:lpstr>Ropa naftowa</vt:lpstr>
      <vt:lpstr>Benzyna</vt:lpstr>
      <vt:lpstr>Olej napędowy</vt:lpstr>
      <vt:lpstr>Paliwa gazowe</vt:lpstr>
      <vt:lpstr>III.   Oleje i smary</vt:lpstr>
      <vt:lpstr>Właściwości olejów i smarów</vt:lpstr>
      <vt:lpstr>Lepkością</vt:lpstr>
      <vt:lpstr>Smarność</vt:lpstr>
      <vt:lpstr>Temperatura krzepnięcia </vt:lpstr>
      <vt:lpstr>Rodzaje olejów i smarów i ich zastosowanie</vt:lpstr>
      <vt:lpstr>Prezentacja programu PowerPoint</vt:lpstr>
      <vt:lpstr>IV.   Czyściwa</vt:lpstr>
      <vt:lpstr>IV.   Czyściwa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SADOWSKI</dc:creator>
  <cp:lastModifiedBy>ZS BONIN</cp:lastModifiedBy>
  <cp:revision>20</cp:revision>
  <dcterms:created xsi:type="dcterms:W3CDTF">2016-11-20T11:11:28Z</dcterms:created>
  <dcterms:modified xsi:type="dcterms:W3CDTF">2016-11-20T23:26:46Z</dcterms:modified>
</cp:coreProperties>
</file>