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3" r:id="rId1"/>
  </p:sldMasterIdLst>
  <p:notesMasterIdLst>
    <p:notesMasterId r:id="rId2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10160000" cy="7620000"/>
  <p:notesSz cx="7620000" cy="10160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3" d="100"/>
          <a:sy n="83" d="100"/>
        </p:scale>
        <p:origin x="-1152" y="245"/>
      </p:cViewPr>
      <p:guideLst>
        <p:guide orient="horz" pos="2400"/>
        <p:guide pos="320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270250" y="762000"/>
            <a:ext cx="5080250" cy="38099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38530029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" name="Shape 21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466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Shape 71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466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Shape 77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466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466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Shape 89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466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466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Shape 101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466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466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Shape 114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466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Shape 121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466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Shape 127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466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" name="Shape 26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466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Shape 133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466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Shape 138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466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Shape 144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466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Shape 150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466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Shape 155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466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Shape 159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466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" name="Shape 31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466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" name="Shape 37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466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466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" name="Shape 48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466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Shape 54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466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Shape 59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466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Shape 65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466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 txBox="1">
            <a:spLocks noGrp="1"/>
          </p:cNvSpPr>
          <p:nvPr>
            <p:ph type="ctrTitle"/>
          </p:nvPr>
        </p:nvSpPr>
        <p:spPr>
          <a:xfrm>
            <a:off x="914400" y="3048000"/>
            <a:ext cx="8331200" cy="1219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algn="ctr">
              <a:spcBef>
                <a:spcPts val="0"/>
              </a:spcBef>
              <a:buSzPct val="100000"/>
              <a:defRPr sz="4800"/>
            </a:lvl1pPr>
            <a:lvl2pPr lvl="1" algn="ctr">
              <a:spcBef>
                <a:spcPts val="0"/>
              </a:spcBef>
              <a:buSzPct val="100000"/>
              <a:defRPr sz="4800"/>
            </a:lvl2pPr>
            <a:lvl3pPr lvl="2" algn="ctr">
              <a:spcBef>
                <a:spcPts val="0"/>
              </a:spcBef>
              <a:buSzPct val="100000"/>
              <a:defRPr sz="4800"/>
            </a:lvl3pPr>
            <a:lvl4pPr lvl="3" algn="ctr">
              <a:spcBef>
                <a:spcPts val="0"/>
              </a:spcBef>
              <a:buSzPct val="100000"/>
              <a:defRPr sz="4800"/>
            </a:lvl4pPr>
            <a:lvl5pPr lvl="4" algn="ctr">
              <a:spcBef>
                <a:spcPts val="0"/>
              </a:spcBef>
              <a:buSzPct val="100000"/>
              <a:defRPr sz="4800"/>
            </a:lvl5pPr>
            <a:lvl6pPr lvl="5" algn="ctr">
              <a:spcBef>
                <a:spcPts val="0"/>
              </a:spcBef>
              <a:buSzPct val="100000"/>
              <a:defRPr sz="4800"/>
            </a:lvl6pPr>
            <a:lvl7pPr lvl="6" algn="ctr">
              <a:spcBef>
                <a:spcPts val="0"/>
              </a:spcBef>
              <a:buSzPct val="100000"/>
              <a:defRPr sz="4800"/>
            </a:lvl7pPr>
            <a:lvl8pPr lvl="7" algn="ctr">
              <a:spcBef>
                <a:spcPts val="0"/>
              </a:spcBef>
              <a:buSzPct val="100000"/>
              <a:defRPr sz="4800"/>
            </a:lvl8pPr>
            <a:lvl9pPr lvl="8" algn="ctr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subTitle" idx="1"/>
          </p:nvPr>
        </p:nvSpPr>
        <p:spPr>
          <a:xfrm>
            <a:off x="1828800" y="4572000"/>
            <a:ext cx="6502399" cy="914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algn="ctr">
              <a:spcBef>
                <a:spcPts val="0"/>
              </a:spcBef>
              <a:buSzPct val="100000"/>
              <a:defRPr sz="3200"/>
            </a:lvl1pPr>
            <a:lvl2pPr lvl="1" algn="ctr">
              <a:spcBef>
                <a:spcPts val="0"/>
              </a:spcBef>
              <a:buSzPct val="100000"/>
              <a:defRPr sz="3200"/>
            </a:lvl2pPr>
            <a:lvl3pPr lvl="2" algn="ctr">
              <a:spcBef>
                <a:spcPts val="0"/>
              </a:spcBef>
              <a:buSzPct val="100000"/>
              <a:defRPr sz="3200"/>
            </a:lvl3pPr>
            <a:lvl4pPr lvl="3" algn="ctr">
              <a:spcBef>
                <a:spcPts val="0"/>
              </a:spcBef>
              <a:buSzPct val="100000"/>
              <a:defRPr sz="3200"/>
            </a:lvl4pPr>
            <a:lvl5pPr lvl="4" algn="ctr">
              <a:spcBef>
                <a:spcPts val="0"/>
              </a:spcBef>
              <a:buSzPct val="100000"/>
              <a:defRPr sz="3200"/>
            </a:lvl5pPr>
            <a:lvl6pPr lvl="5" algn="ctr">
              <a:spcBef>
                <a:spcPts val="0"/>
              </a:spcBef>
              <a:buSzPct val="100000"/>
              <a:defRPr sz="3200"/>
            </a:lvl6pPr>
            <a:lvl7pPr lvl="6" algn="ctr">
              <a:spcBef>
                <a:spcPts val="0"/>
              </a:spcBef>
              <a:buSzPct val="100000"/>
              <a:defRPr sz="3200"/>
            </a:lvl7pPr>
            <a:lvl8pPr lvl="7" algn="ctr">
              <a:spcBef>
                <a:spcPts val="0"/>
              </a:spcBef>
              <a:buSzPct val="100000"/>
              <a:defRPr sz="3200"/>
            </a:lvl8pPr>
            <a:lvl9pPr lvl="8" algn="ctr">
              <a:spcBef>
                <a:spcPts val="0"/>
              </a:spcBef>
              <a:buSzPct val="100000"/>
              <a:defRPr sz="3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 txBox="1">
            <a:spLocks noGrp="1"/>
          </p:cNvSpPr>
          <p:nvPr>
            <p:ph type="title"/>
          </p:nvPr>
        </p:nvSpPr>
        <p:spPr>
          <a:xfrm>
            <a:off x="304800" y="304800"/>
            <a:ext cx="9550400" cy="914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99224"/>
              <a:defRPr sz="4266"/>
            </a:lvl1pPr>
            <a:lvl2pPr lvl="1">
              <a:spcBef>
                <a:spcPts val="0"/>
              </a:spcBef>
              <a:buSzPct val="99224"/>
              <a:defRPr sz="4266"/>
            </a:lvl2pPr>
            <a:lvl3pPr lvl="2">
              <a:spcBef>
                <a:spcPts val="0"/>
              </a:spcBef>
              <a:buSzPct val="99224"/>
              <a:defRPr sz="4266"/>
            </a:lvl3pPr>
            <a:lvl4pPr lvl="3">
              <a:spcBef>
                <a:spcPts val="0"/>
              </a:spcBef>
              <a:buSzPct val="99224"/>
              <a:defRPr sz="4266"/>
            </a:lvl4pPr>
            <a:lvl5pPr lvl="4">
              <a:spcBef>
                <a:spcPts val="0"/>
              </a:spcBef>
              <a:buSzPct val="99224"/>
              <a:defRPr sz="4266"/>
            </a:lvl5pPr>
            <a:lvl6pPr lvl="5">
              <a:spcBef>
                <a:spcPts val="0"/>
              </a:spcBef>
              <a:buSzPct val="99224"/>
              <a:defRPr sz="4266"/>
            </a:lvl6pPr>
            <a:lvl7pPr lvl="6">
              <a:spcBef>
                <a:spcPts val="0"/>
              </a:spcBef>
              <a:buSzPct val="99224"/>
              <a:defRPr sz="4266"/>
            </a:lvl7pPr>
            <a:lvl8pPr lvl="7">
              <a:spcBef>
                <a:spcPts val="0"/>
              </a:spcBef>
              <a:buSzPct val="99224"/>
              <a:defRPr sz="4266"/>
            </a:lvl8pPr>
            <a:lvl9pPr lvl="8">
              <a:spcBef>
                <a:spcPts val="0"/>
              </a:spcBef>
              <a:buSzPct val="99224"/>
              <a:defRPr sz="4266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body" idx="1"/>
          </p:nvPr>
        </p:nvSpPr>
        <p:spPr>
          <a:xfrm>
            <a:off x="304800" y="1828800"/>
            <a:ext cx="9550400" cy="5486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98765"/>
              <a:defRPr sz="2666"/>
            </a:lvl1pPr>
            <a:lvl2pPr lvl="1">
              <a:spcBef>
                <a:spcPts val="0"/>
              </a:spcBef>
              <a:buSzPct val="98765"/>
              <a:defRPr sz="2666"/>
            </a:lvl2pPr>
            <a:lvl3pPr lvl="2">
              <a:spcBef>
                <a:spcPts val="0"/>
              </a:spcBef>
              <a:buSzPct val="98765"/>
              <a:defRPr sz="2666"/>
            </a:lvl3pPr>
            <a:lvl4pPr lvl="3">
              <a:spcBef>
                <a:spcPts val="0"/>
              </a:spcBef>
              <a:buSzPct val="98765"/>
              <a:defRPr sz="2666"/>
            </a:lvl4pPr>
            <a:lvl5pPr lvl="4">
              <a:spcBef>
                <a:spcPts val="0"/>
              </a:spcBef>
              <a:buSzPct val="98765"/>
              <a:defRPr sz="2666"/>
            </a:lvl5pPr>
            <a:lvl6pPr lvl="5">
              <a:spcBef>
                <a:spcPts val="0"/>
              </a:spcBef>
              <a:buSzPct val="98765"/>
              <a:defRPr sz="2666"/>
            </a:lvl6pPr>
            <a:lvl7pPr lvl="6">
              <a:spcBef>
                <a:spcPts val="0"/>
              </a:spcBef>
              <a:buSzPct val="98765"/>
              <a:defRPr sz="2666"/>
            </a:lvl7pPr>
            <a:lvl8pPr lvl="7">
              <a:spcBef>
                <a:spcPts val="0"/>
              </a:spcBef>
              <a:buSzPct val="98765"/>
              <a:defRPr sz="2666"/>
            </a:lvl8pPr>
            <a:lvl9pPr lvl="8">
              <a:spcBef>
                <a:spcPts val="0"/>
              </a:spcBef>
              <a:buSzPct val="98765"/>
              <a:defRPr sz="2666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304800" y="304800"/>
            <a:ext cx="9550400" cy="914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99224"/>
              <a:defRPr sz="4266"/>
            </a:lvl1pPr>
            <a:lvl2pPr lvl="1">
              <a:spcBef>
                <a:spcPts val="0"/>
              </a:spcBef>
              <a:buSzPct val="99224"/>
              <a:defRPr sz="4266"/>
            </a:lvl2pPr>
            <a:lvl3pPr lvl="2">
              <a:spcBef>
                <a:spcPts val="0"/>
              </a:spcBef>
              <a:buSzPct val="99224"/>
              <a:defRPr sz="4266"/>
            </a:lvl3pPr>
            <a:lvl4pPr lvl="3">
              <a:spcBef>
                <a:spcPts val="0"/>
              </a:spcBef>
              <a:buSzPct val="99224"/>
              <a:defRPr sz="4266"/>
            </a:lvl4pPr>
            <a:lvl5pPr lvl="4">
              <a:spcBef>
                <a:spcPts val="0"/>
              </a:spcBef>
              <a:buSzPct val="99224"/>
              <a:defRPr sz="4266"/>
            </a:lvl5pPr>
            <a:lvl6pPr lvl="5">
              <a:spcBef>
                <a:spcPts val="0"/>
              </a:spcBef>
              <a:buSzPct val="99224"/>
              <a:defRPr sz="4266"/>
            </a:lvl6pPr>
            <a:lvl7pPr lvl="6">
              <a:spcBef>
                <a:spcPts val="0"/>
              </a:spcBef>
              <a:buSzPct val="99224"/>
              <a:defRPr sz="4266"/>
            </a:lvl7pPr>
            <a:lvl8pPr lvl="7">
              <a:spcBef>
                <a:spcPts val="0"/>
              </a:spcBef>
              <a:buSzPct val="99224"/>
              <a:defRPr sz="4266"/>
            </a:lvl8pPr>
            <a:lvl9pPr lvl="8">
              <a:spcBef>
                <a:spcPts val="0"/>
              </a:spcBef>
              <a:buSzPct val="99224"/>
              <a:defRPr sz="4266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body" idx="1"/>
          </p:nvPr>
        </p:nvSpPr>
        <p:spPr>
          <a:xfrm>
            <a:off x="304800" y="1828800"/>
            <a:ext cx="4470399" cy="5486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98765"/>
              <a:defRPr sz="2666"/>
            </a:lvl1pPr>
            <a:lvl2pPr lvl="1">
              <a:spcBef>
                <a:spcPts val="0"/>
              </a:spcBef>
              <a:buSzPct val="98765"/>
              <a:defRPr sz="2666"/>
            </a:lvl2pPr>
            <a:lvl3pPr lvl="2">
              <a:spcBef>
                <a:spcPts val="0"/>
              </a:spcBef>
              <a:buSzPct val="98765"/>
              <a:defRPr sz="2666"/>
            </a:lvl3pPr>
            <a:lvl4pPr lvl="3">
              <a:spcBef>
                <a:spcPts val="0"/>
              </a:spcBef>
              <a:buSzPct val="98765"/>
              <a:defRPr sz="2666"/>
            </a:lvl4pPr>
            <a:lvl5pPr lvl="4">
              <a:spcBef>
                <a:spcPts val="0"/>
              </a:spcBef>
              <a:buSzPct val="98765"/>
              <a:defRPr sz="2666"/>
            </a:lvl5pPr>
            <a:lvl6pPr lvl="5">
              <a:spcBef>
                <a:spcPts val="0"/>
              </a:spcBef>
              <a:buSzPct val="98765"/>
              <a:defRPr sz="2666"/>
            </a:lvl6pPr>
            <a:lvl7pPr lvl="6">
              <a:spcBef>
                <a:spcPts val="0"/>
              </a:spcBef>
              <a:buSzPct val="98765"/>
              <a:defRPr sz="2666"/>
            </a:lvl7pPr>
            <a:lvl8pPr lvl="7">
              <a:spcBef>
                <a:spcPts val="0"/>
              </a:spcBef>
              <a:buSzPct val="98765"/>
              <a:defRPr sz="2666"/>
            </a:lvl8pPr>
            <a:lvl9pPr lvl="8">
              <a:spcBef>
                <a:spcPts val="0"/>
              </a:spcBef>
              <a:buSzPct val="98765"/>
              <a:defRPr sz="2666"/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body" idx="2"/>
          </p:nvPr>
        </p:nvSpPr>
        <p:spPr>
          <a:xfrm>
            <a:off x="5384800" y="1828800"/>
            <a:ext cx="4470399" cy="5486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98765"/>
              <a:defRPr sz="2666"/>
            </a:lvl1pPr>
            <a:lvl2pPr lvl="1">
              <a:spcBef>
                <a:spcPts val="0"/>
              </a:spcBef>
              <a:buSzPct val="98765"/>
              <a:defRPr sz="2666"/>
            </a:lvl2pPr>
            <a:lvl3pPr lvl="2">
              <a:spcBef>
                <a:spcPts val="0"/>
              </a:spcBef>
              <a:buSzPct val="98765"/>
              <a:defRPr sz="2666"/>
            </a:lvl3pPr>
            <a:lvl4pPr lvl="3">
              <a:spcBef>
                <a:spcPts val="0"/>
              </a:spcBef>
              <a:buSzPct val="98765"/>
              <a:defRPr sz="2666"/>
            </a:lvl4pPr>
            <a:lvl5pPr lvl="4">
              <a:spcBef>
                <a:spcPts val="0"/>
              </a:spcBef>
              <a:buSzPct val="98765"/>
              <a:defRPr sz="2666"/>
            </a:lvl5pPr>
            <a:lvl6pPr lvl="5">
              <a:spcBef>
                <a:spcPts val="0"/>
              </a:spcBef>
              <a:buSzPct val="98765"/>
              <a:defRPr sz="2666"/>
            </a:lvl6pPr>
            <a:lvl7pPr lvl="6">
              <a:spcBef>
                <a:spcPts val="0"/>
              </a:spcBef>
              <a:buSzPct val="98765"/>
              <a:defRPr sz="2666"/>
            </a:lvl7pPr>
            <a:lvl8pPr lvl="7">
              <a:spcBef>
                <a:spcPts val="0"/>
              </a:spcBef>
              <a:buSzPct val="98765"/>
              <a:defRPr sz="2666"/>
            </a:lvl8pPr>
            <a:lvl9pPr lvl="8">
              <a:spcBef>
                <a:spcPts val="0"/>
              </a:spcBef>
              <a:buSzPct val="98765"/>
              <a:defRPr sz="2666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04800" y="6705600"/>
            <a:ext cx="9550400" cy="609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algn="ctr">
              <a:spcBef>
                <a:spcPts val="0"/>
              </a:spcBef>
              <a:buSzPct val="100000"/>
              <a:defRPr sz="3200"/>
            </a:lvl1pPr>
            <a:lvl2pPr lvl="1" algn="ctr">
              <a:spcBef>
                <a:spcPts val="0"/>
              </a:spcBef>
              <a:buSzPct val="100000"/>
              <a:defRPr sz="3200"/>
            </a:lvl2pPr>
            <a:lvl3pPr lvl="2" algn="ctr">
              <a:spcBef>
                <a:spcPts val="0"/>
              </a:spcBef>
              <a:buSzPct val="100000"/>
              <a:defRPr sz="3200"/>
            </a:lvl3pPr>
            <a:lvl4pPr lvl="3" algn="ctr">
              <a:spcBef>
                <a:spcPts val="0"/>
              </a:spcBef>
              <a:buSzPct val="100000"/>
              <a:defRPr sz="3200"/>
            </a:lvl4pPr>
            <a:lvl5pPr lvl="4" algn="ctr">
              <a:spcBef>
                <a:spcPts val="0"/>
              </a:spcBef>
              <a:buSzPct val="100000"/>
              <a:defRPr sz="3200"/>
            </a:lvl5pPr>
            <a:lvl6pPr lvl="5" algn="ctr">
              <a:spcBef>
                <a:spcPts val="0"/>
              </a:spcBef>
              <a:buSzPct val="100000"/>
              <a:defRPr sz="3200"/>
            </a:lvl6pPr>
            <a:lvl7pPr lvl="6" algn="ctr">
              <a:spcBef>
                <a:spcPts val="0"/>
              </a:spcBef>
              <a:buSzPct val="100000"/>
              <a:defRPr sz="3200"/>
            </a:lvl7pPr>
            <a:lvl8pPr lvl="7" algn="ctr">
              <a:spcBef>
                <a:spcPts val="0"/>
              </a:spcBef>
              <a:buSzPct val="100000"/>
              <a:defRPr sz="3200"/>
            </a:lvl8pPr>
            <a:lvl9pPr lvl="8" algn="ctr">
              <a:spcBef>
                <a:spcPts val="0"/>
              </a:spcBef>
              <a:buSzPct val="100000"/>
              <a:defRPr sz="3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 txBox="1">
            <a:spLocks noGrp="1"/>
          </p:cNvSpPr>
          <p:nvPr>
            <p:ph type="title"/>
          </p:nvPr>
        </p:nvSpPr>
        <p:spPr>
          <a:xfrm>
            <a:off x="610300" y="356300"/>
            <a:ext cx="9015574" cy="6920074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ctr" anchorCtr="0">
            <a:noAutofit/>
          </a:bodyPr>
          <a:lstStyle/>
          <a:p>
            <a:pPr marL="0" marR="0" lvl="0" indent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666" b="1">
                <a:solidFill>
                  <a:srgbClr val="CCCCFF"/>
                </a:solidFill>
                <a:latin typeface="Arial"/>
                <a:ea typeface="Arial"/>
                <a:cs typeface="Arial"/>
                <a:sym typeface="Arial"/>
              </a:rPr>
              <a:t>Akumulator - budowa, działanie, obsługa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>
            <a:spLocks noGrp="1"/>
          </p:cNvSpPr>
          <p:nvPr>
            <p:ph type="title"/>
          </p:nvPr>
        </p:nvSpPr>
        <p:spPr>
          <a:xfrm>
            <a:off x="610300" y="359825"/>
            <a:ext cx="9015574" cy="1243874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ctr" anchorCtr="0">
            <a:noAutofit/>
          </a:bodyPr>
          <a:lstStyle/>
          <a:p>
            <a:pPr marL="0" marR="0" lvl="0" indent="0" algn="ctr">
              <a:lnSpc>
                <a:spcPct val="11988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88" b="1">
                <a:solidFill>
                  <a:srgbClr val="CCCCFF"/>
                </a:solidFill>
                <a:latin typeface="Arial"/>
                <a:ea typeface="Arial"/>
                <a:cs typeface="Arial"/>
                <a:sym typeface="Arial"/>
              </a:rPr>
              <a:t>- układ ładowania</a:t>
            </a:r>
          </a:p>
        </p:txBody>
      </p:sp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>
            <a:off x="462125" y="1381125"/>
            <a:ext cx="9393050" cy="5974624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t" anchorCtr="0">
            <a:noAutofit/>
          </a:bodyPr>
          <a:lstStyle/>
          <a:p>
            <a:pPr marL="381000" marR="0" lvl="0" indent="-276577" algn="l">
              <a:lnSpc>
                <a:spcPct val="119921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98765"/>
              <a:buFont typeface="Arial"/>
              <a:buChar char="●"/>
            </a:pPr>
            <a:r>
              <a:rPr lang="en-US" sz="28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Układ</a:t>
            </a:r>
            <a:r>
              <a:rPr lang="en-US" sz="28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ładowania</a:t>
            </a:r>
            <a:r>
              <a:rPr lang="en-US" sz="28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składa</a:t>
            </a:r>
            <a:r>
              <a:rPr lang="en-US" sz="28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się</a:t>
            </a:r>
            <a:r>
              <a:rPr lang="en-US" sz="28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z </a:t>
            </a:r>
            <a:r>
              <a:rPr lang="en-US" sz="28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prądnicy</a:t>
            </a:r>
            <a:r>
              <a:rPr lang="en-US" sz="28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oraz</a:t>
            </a:r>
            <a:r>
              <a:rPr lang="en-US" sz="28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regulatora</a:t>
            </a:r>
            <a:r>
              <a:rPr lang="en-US" sz="28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napięcia</a:t>
            </a:r>
            <a:r>
              <a:rPr lang="en-US" sz="28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28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którego</a:t>
            </a:r>
            <a:r>
              <a:rPr lang="en-US" sz="28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zadaniem</a:t>
            </a:r>
            <a:r>
              <a:rPr lang="en-US" sz="28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jest </a:t>
            </a:r>
            <a:r>
              <a:rPr lang="en-US" sz="28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utrzymywanie</a:t>
            </a:r>
            <a:r>
              <a:rPr lang="en-US" sz="28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napięcia</a:t>
            </a:r>
            <a:r>
              <a:rPr lang="en-US" sz="28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ładowania</a:t>
            </a:r>
            <a:r>
              <a:rPr lang="en-US" sz="28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akumulatora</a:t>
            </a:r>
            <a:r>
              <a:rPr lang="en-US" sz="28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na</a:t>
            </a:r>
            <a:r>
              <a:rPr lang="en-US" sz="28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odpowiednim</a:t>
            </a:r>
            <a:r>
              <a:rPr lang="en-US" sz="28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poziomie</a:t>
            </a:r>
            <a:r>
              <a:rPr lang="en-US" sz="28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</a:p>
          <a:p>
            <a:pPr marL="381000" marR="0" lvl="0" indent="-276577" algn="l">
              <a:lnSpc>
                <a:spcPct val="119921"/>
              </a:lnSpc>
              <a:spcBef>
                <a:spcPts val="635"/>
              </a:spcBef>
              <a:spcAft>
                <a:spcPts val="0"/>
              </a:spcAft>
              <a:buClr>
                <a:srgbClr val="FFFFFF"/>
              </a:buClr>
              <a:buSzPct val="98765"/>
              <a:buFont typeface="Arial"/>
              <a:buChar char="●"/>
            </a:pPr>
            <a:r>
              <a:rPr lang="en-US" sz="28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Aby </a:t>
            </a:r>
            <a:r>
              <a:rPr lang="en-US" sz="28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sprawdzić</a:t>
            </a:r>
            <a:r>
              <a:rPr lang="en-US" sz="28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czy</a:t>
            </a:r>
            <a:r>
              <a:rPr lang="en-US" sz="28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akumulator</a:t>
            </a:r>
            <a:r>
              <a:rPr lang="en-US" sz="28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lang="pl-PL" sz="2800" dirty="0" smtClean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04423" marR="0" lvl="0" algn="l">
              <a:lnSpc>
                <a:spcPct val="119921"/>
              </a:lnSpc>
              <a:spcBef>
                <a:spcPts val="635"/>
              </a:spcBef>
              <a:spcAft>
                <a:spcPts val="0"/>
              </a:spcAft>
              <a:buClr>
                <a:srgbClr val="FFFFFF"/>
              </a:buClr>
              <a:buSzPct val="98765"/>
            </a:pPr>
            <a:r>
              <a:rPr lang="en-US" sz="2800" dirty="0" err="1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rzeczywiście</a:t>
            </a:r>
            <a:r>
              <a:rPr lang="en-US" sz="2800" dirty="0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jest </a:t>
            </a:r>
            <a:r>
              <a:rPr lang="en-US" sz="28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odpowiednio</a:t>
            </a:r>
            <a:r>
              <a:rPr lang="en-US" sz="28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lang="pl-PL" sz="2800" dirty="0" smtClean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04423" marR="0" lvl="0" algn="l">
              <a:lnSpc>
                <a:spcPct val="119921"/>
              </a:lnSpc>
              <a:spcBef>
                <a:spcPts val="635"/>
              </a:spcBef>
              <a:spcAft>
                <a:spcPts val="0"/>
              </a:spcAft>
              <a:buClr>
                <a:srgbClr val="FFFFFF"/>
              </a:buClr>
              <a:buSzPct val="98765"/>
            </a:pPr>
            <a:r>
              <a:rPr lang="en-US" sz="2800" dirty="0" err="1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naładowany</a:t>
            </a:r>
            <a:r>
              <a:rPr lang="en-US" sz="2800" dirty="0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można</a:t>
            </a:r>
            <a:r>
              <a:rPr lang="en-US" sz="28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przeprowadzić</a:t>
            </a:r>
            <a:r>
              <a:rPr lang="en-US" sz="28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lang="pl-PL" sz="2800" dirty="0" smtClean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04423" marR="0" lvl="0" algn="l">
              <a:lnSpc>
                <a:spcPct val="119921"/>
              </a:lnSpc>
              <a:spcBef>
                <a:spcPts val="635"/>
              </a:spcBef>
              <a:spcAft>
                <a:spcPts val="0"/>
              </a:spcAft>
              <a:buClr>
                <a:srgbClr val="FFFFFF"/>
              </a:buClr>
              <a:buSzPct val="98765"/>
            </a:pPr>
            <a:r>
              <a:rPr lang="en-US" sz="2800" dirty="0" err="1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pomiar</a:t>
            </a:r>
            <a:r>
              <a:rPr lang="en-US" sz="2800" dirty="0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gęstości</a:t>
            </a:r>
            <a:r>
              <a:rPr lang="en-US" sz="28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elektrolitu</a:t>
            </a:r>
            <a:r>
              <a:rPr lang="en-US" sz="28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endParaRPr lang="pl-PL" sz="2800" dirty="0" smtClean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04423" marR="0" lvl="0" algn="l">
              <a:lnSpc>
                <a:spcPct val="119921"/>
              </a:lnSpc>
              <a:spcBef>
                <a:spcPts val="635"/>
              </a:spcBef>
              <a:spcAft>
                <a:spcPts val="0"/>
              </a:spcAft>
              <a:buClr>
                <a:srgbClr val="FFFFFF"/>
              </a:buClr>
              <a:buSzPct val="98765"/>
            </a:pPr>
            <a:r>
              <a:rPr lang="en-US" sz="2800" dirty="0" err="1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który</a:t>
            </a:r>
            <a:r>
              <a:rPr lang="en-US" sz="2800" dirty="0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w </a:t>
            </a:r>
            <a:r>
              <a:rPr lang="en-US" sz="28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powinien</a:t>
            </a:r>
            <a:r>
              <a:rPr lang="en-US" sz="28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utrzymywać</a:t>
            </a:r>
            <a:r>
              <a:rPr lang="en-US" sz="28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się</a:t>
            </a:r>
            <a:r>
              <a:rPr lang="en-US" sz="28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lang="pl-PL" sz="2800" dirty="0" smtClean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04423" marR="0" lvl="0" algn="l">
              <a:lnSpc>
                <a:spcPct val="119921"/>
              </a:lnSpc>
              <a:spcBef>
                <a:spcPts val="635"/>
              </a:spcBef>
              <a:spcAft>
                <a:spcPts val="0"/>
              </a:spcAft>
              <a:buClr>
                <a:srgbClr val="FFFFFF"/>
              </a:buClr>
              <a:buSzPct val="98765"/>
            </a:pPr>
            <a:r>
              <a:rPr lang="en-US" sz="2800" dirty="0" err="1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na</a:t>
            </a:r>
            <a:r>
              <a:rPr lang="en-US" sz="2800" dirty="0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poziomie</a:t>
            </a:r>
            <a:r>
              <a:rPr lang="en-US" sz="28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1,26-1,28 kg/l </a:t>
            </a:r>
            <a:endParaRPr lang="pl-PL" sz="2800" dirty="0" smtClean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04423" marR="0" lvl="0" algn="l">
              <a:lnSpc>
                <a:spcPct val="119921"/>
              </a:lnSpc>
              <a:spcBef>
                <a:spcPts val="635"/>
              </a:spcBef>
              <a:spcAft>
                <a:spcPts val="0"/>
              </a:spcAft>
              <a:buClr>
                <a:srgbClr val="FFFFFF"/>
              </a:buClr>
              <a:buSzPct val="98765"/>
            </a:pPr>
            <a:r>
              <a:rPr lang="en-US" sz="2800" dirty="0" err="1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przy</a:t>
            </a:r>
            <a:r>
              <a:rPr lang="en-US" sz="2800" dirty="0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normalnym</a:t>
            </a:r>
            <a:r>
              <a:rPr lang="en-US" sz="28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użytkowaniu</a:t>
            </a:r>
            <a:r>
              <a:rPr lang="en-US" sz="28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3156" y="3161928"/>
            <a:ext cx="3970412" cy="3970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>
            <a:spLocks noGrp="1"/>
          </p:cNvSpPr>
          <p:nvPr>
            <p:ph type="title"/>
          </p:nvPr>
        </p:nvSpPr>
        <p:spPr>
          <a:xfrm>
            <a:off x="610300" y="359825"/>
            <a:ext cx="9015574" cy="1243874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ctr" anchorCtr="0">
            <a:noAutofit/>
          </a:bodyPr>
          <a:lstStyle/>
          <a:p>
            <a:pPr marL="0" marR="0" lvl="0" indent="0" algn="ctr">
              <a:lnSpc>
                <a:spcPct val="11988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88">
                <a:solidFill>
                  <a:srgbClr val="CCCCFF"/>
                </a:solidFill>
                <a:latin typeface="Arial"/>
                <a:ea typeface="Arial"/>
                <a:cs typeface="Arial"/>
                <a:sym typeface="Arial"/>
              </a:rPr>
              <a:t>BUDOWA AKUMULATORA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2730" y="2297832"/>
            <a:ext cx="6651605" cy="396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>
            <a:spLocks noGrp="1"/>
          </p:cNvSpPr>
          <p:nvPr>
            <p:ph type="title"/>
          </p:nvPr>
        </p:nvSpPr>
        <p:spPr>
          <a:xfrm>
            <a:off x="610300" y="359825"/>
            <a:ext cx="9015574" cy="1243874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ctr" anchorCtr="0">
            <a:noAutofit/>
          </a:bodyPr>
          <a:lstStyle/>
          <a:p>
            <a:pPr marL="0" marR="0" lvl="0" indent="0" algn="ctr">
              <a:lnSpc>
                <a:spcPct val="11988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88" u="sng">
                <a:solidFill>
                  <a:srgbClr val="CCCCFF"/>
                </a:solidFill>
                <a:latin typeface="Arial"/>
                <a:ea typeface="Arial"/>
                <a:cs typeface="Arial"/>
                <a:sym typeface="Arial"/>
              </a:rPr>
              <a:t>Akumulator:</a:t>
            </a:r>
          </a:p>
        </p:txBody>
      </p:sp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>
            <a:off x="610300" y="1460475"/>
            <a:ext cx="9015574" cy="5814125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t" anchorCtr="0">
            <a:noAutofit/>
          </a:bodyPr>
          <a:lstStyle/>
          <a:p>
            <a:pPr marL="381000" marR="0" lvl="0" indent="-276577" algn="l">
              <a:lnSpc>
                <a:spcPct val="107812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98765"/>
              <a:buFont typeface="Arial"/>
              <a:buChar char="●"/>
            </a:pPr>
            <a:r>
              <a:rPr lang="en-US" sz="32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stanowi</a:t>
            </a:r>
            <a:r>
              <a:rPr lang="en-US" sz="32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zestaw</a:t>
            </a:r>
            <a:r>
              <a:rPr lang="en-US" sz="32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ogniw</a:t>
            </a:r>
            <a:r>
              <a:rPr lang="en-US" sz="32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(</a:t>
            </a:r>
            <a:r>
              <a:rPr lang="en-US" sz="32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baterię</a:t>
            </a:r>
            <a:r>
              <a:rPr lang="en-US" sz="32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) </a:t>
            </a:r>
            <a:r>
              <a:rPr lang="en-US" sz="32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połączonych</a:t>
            </a:r>
            <a:r>
              <a:rPr lang="en-US" sz="32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ze</a:t>
            </a:r>
            <a:r>
              <a:rPr lang="en-US" sz="32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sobą</a:t>
            </a:r>
            <a:r>
              <a:rPr lang="en-US" sz="32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elektrycznie</a:t>
            </a:r>
            <a:r>
              <a:rPr lang="en-US" sz="32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</a:t>
            </a:r>
            <a:r>
              <a:rPr lang="en-US" sz="32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zamkniętych</a:t>
            </a:r>
            <a:r>
              <a:rPr lang="en-US" sz="32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w </a:t>
            </a:r>
            <a:r>
              <a:rPr lang="en-US" sz="32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odseparowanych</a:t>
            </a:r>
            <a:r>
              <a:rPr lang="en-US" sz="32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celach</a:t>
            </a:r>
            <a:r>
              <a:rPr lang="en-US" sz="32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wewnątrz</a:t>
            </a:r>
            <a:r>
              <a:rPr lang="en-US" sz="32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obudowy</a:t>
            </a:r>
            <a:r>
              <a:rPr lang="en-US" sz="32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(</a:t>
            </a:r>
            <a:r>
              <a:rPr lang="en-US" sz="32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bloku</a:t>
            </a:r>
            <a:r>
              <a:rPr lang="en-US" sz="32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). </a:t>
            </a:r>
          </a:p>
          <a:p>
            <a:pPr marL="381000" marR="0" lvl="0" indent="-276577" algn="l">
              <a:lnSpc>
                <a:spcPct val="107812"/>
              </a:lnSpc>
              <a:spcBef>
                <a:spcPts val="635"/>
              </a:spcBef>
              <a:spcAft>
                <a:spcPts val="0"/>
              </a:spcAft>
              <a:buClr>
                <a:srgbClr val="FFFFFF"/>
              </a:buClr>
              <a:buSzPct val="98765"/>
              <a:buFont typeface="Arial"/>
              <a:buChar char="●"/>
            </a:pPr>
            <a:r>
              <a:rPr lang="en-US" sz="32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W </a:t>
            </a:r>
            <a:r>
              <a:rPr lang="en-US" sz="32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dwóch</a:t>
            </a:r>
            <a:r>
              <a:rPr lang="en-US" sz="32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skrajnych</a:t>
            </a:r>
            <a:r>
              <a:rPr lang="en-US" sz="32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ogniwach</a:t>
            </a:r>
            <a:r>
              <a:rPr lang="en-US" sz="32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znajdują</a:t>
            </a:r>
            <a:r>
              <a:rPr lang="en-US" sz="32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się</a:t>
            </a:r>
            <a:r>
              <a:rPr lang="en-US" sz="32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znajdują</a:t>
            </a:r>
            <a:r>
              <a:rPr lang="en-US" sz="32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się</a:t>
            </a:r>
            <a:r>
              <a:rPr lang="en-US" sz="32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wyprowadzenia</a:t>
            </a:r>
            <a:r>
              <a:rPr lang="en-US" sz="32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tak</a:t>
            </a:r>
            <a:r>
              <a:rPr lang="en-US" sz="32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zwane</a:t>
            </a:r>
            <a:r>
              <a:rPr lang="en-US" sz="32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„</a:t>
            </a:r>
            <a:r>
              <a:rPr lang="en-US" sz="3200" b="1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końcówki</a:t>
            </a:r>
            <a:r>
              <a:rPr lang="en-US" sz="3200" b="1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biegunowe</a:t>
            </a:r>
            <a:r>
              <a:rPr lang="en-US" sz="3200" b="1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r>
              <a:rPr lang="en-US" sz="32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– </a:t>
            </a:r>
            <a:r>
              <a:rPr lang="en-US" sz="32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dodatnią</a:t>
            </a:r>
            <a:r>
              <a:rPr lang="en-US" sz="32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</a:t>
            </a:r>
            <a:r>
              <a:rPr lang="en-US" sz="32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ujemną</a:t>
            </a:r>
            <a:r>
              <a:rPr lang="en-US" sz="32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</a:p>
          <a:p>
            <a:pPr marL="381000" marR="0" lvl="0" indent="-276577" algn="l">
              <a:lnSpc>
                <a:spcPct val="107812"/>
              </a:lnSpc>
              <a:spcBef>
                <a:spcPts val="635"/>
              </a:spcBef>
              <a:spcAft>
                <a:spcPts val="0"/>
              </a:spcAft>
              <a:buClr>
                <a:srgbClr val="FFFFFF"/>
              </a:buClr>
              <a:buSzPct val="98765"/>
              <a:buFont typeface="Arial"/>
              <a:buChar char="●"/>
            </a:pPr>
            <a:r>
              <a:rPr lang="en-US" sz="32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Końcówki</a:t>
            </a:r>
            <a:r>
              <a:rPr lang="en-US" sz="32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biegunowe</a:t>
            </a:r>
            <a:r>
              <a:rPr lang="en-US" sz="32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są</a:t>
            </a:r>
            <a:r>
              <a:rPr lang="en-US" sz="32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przeznaczone</a:t>
            </a:r>
            <a:r>
              <a:rPr lang="en-US" sz="32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do </a:t>
            </a:r>
            <a:r>
              <a:rPr lang="en-US" sz="32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połączenia</a:t>
            </a:r>
            <a:r>
              <a:rPr lang="en-US" sz="32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akumulatora</a:t>
            </a:r>
            <a:r>
              <a:rPr lang="en-US" sz="32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z </a:t>
            </a:r>
            <a:r>
              <a:rPr lang="en-US" sz="32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obwodem</a:t>
            </a:r>
            <a:r>
              <a:rPr lang="en-US" sz="32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elektrycznym</a:t>
            </a:r>
            <a:r>
              <a:rPr lang="en-US" sz="32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samochodu</a:t>
            </a:r>
            <a:r>
              <a:rPr lang="en-US" sz="3555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>
            <a:spLocks noGrp="1"/>
          </p:cNvSpPr>
          <p:nvPr>
            <p:ph type="title"/>
          </p:nvPr>
        </p:nvSpPr>
        <p:spPr>
          <a:xfrm>
            <a:off x="610300" y="359825"/>
            <a:ext cx="9015574" cy="1243874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ctr" anchorCtr="0">
            <a:noAutofit/>
          </a:bodyPr>
          <a:lstStyle/>
          <a:p>
            <a:pPr marL="0" marR="0" lvl="0" indent="0" algn="ctr">
              <a:lnSpc>
                <a:spcPct val="11988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88" u="sng">
                <a:solidFill>
                  <a:srgbClr val="CCCCFF"/>
                </a:solidFill>
                <a:latin typeface="Arial"/>
                <a:ea typeface="Arial"/>
                <a:cs typeface="Arial"/>
                <a:sym typeface="Arial"/>
              </a:rPr>
              <a:t>Kratka :</a:t>
            </a:r>
            <a:r>
              <a:rPr lang="en-US" sz="4888">
                <a:solidFill>
                  <a:srgbClr val="CCCC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</p:txBody>
      </p:sp>
      <p:sp>
        <p:nvSpPr>
          <p:cNvPr id="92" name="Shape 92"/>
          <p:cNvSpPr txBox="1">
            <a:spLocks noGrp="1"/>
          </p:cNvSpPr>
          <p:nvPr>
            <p:ph type="body" idx="1"/>
          </p:nvPr>
        </p:nvSpPr>
        <p:spPr>
          <a:xfrm>
            <a:off x="610300" y="1460475"/>
            <a:ext cx="9015574" cy="5895250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t" anchorCtr="0">
            <a:noAutofit/>
          </a:bodyPr>
          <a:lstStyle/>
          <a:p>
            <a:pPr marL="381000" marR="0" lvl="0" indent="-304800" algn="l">
              <a:lnSpc>
                <a:spcPct val="120138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Char char="●"/>
            </a:pPr>
            <a:r>
              <a:rPr lang="en-US" sz="4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spełnia tę samą funkcję w zarówno ujemnych, jak i dodatnich płytach. </a:t>
            </a:r>
          </a:p>
          <a:p>
            <a:pPr marL="381000" marR="0" lvl="0" indent="-304800" algn="l">
              <a:lnSpc>
                <a:spcPct val="120138"/>
              </a:lnSpc>
              <a:spcBef>
                <a:spcPts val="719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Char char="●"/>
            </a:pPr>
            <a:r>
              <a:rPr lang="en-US" sz="40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Jest szkieletem konstrukcyjnym</a:t>
            </a:r>
            <a:r>
              <a:rPr lang="en-US" sz="4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oraz przewodnikiem prądu elektrycznego. </a:t>
            </a:r>
          </a:p>
          <a:p>
            <a:pPr marL="381000" marR="0" lvl="0" indent="-304800" algn="l">
              <a:lnSpc>
                <a:spcPct val="120138"/>
              </a:lnSpc>
              <a:spcBef>
                <a:spcPts val="719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Char char="●"/>
            </a:pPr>
            <a:r>
              <a:rPr lang="en-US" sz="4000" u="sng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Płyta dodatnia</a:t>
            </a:r>
            <a:r>
              <a:rPr lang="en-US" sz="4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(po naładowaniu ma barwę brązową) oraz płyta ujemna (po naładowaniu ma barwę szarą). </a:t>
            </a:r>
          </a:p>
          <a:p>
            <a:pPr marL="0" marR="0" lvl="0" indent="0" algn="l">
              <a:lnSpc>
                <a:spcPct val="120138"/>
              </a:lnSpc>
              <a:spcBef>
                <a:spcPts val="719"/>
              </a:spcBef>
              <a:spcAft>
                <a:spcPts val="0"/>
              </a:spcAft>
              <a:buNone/>
            </a:pPr>
            <a:endParaRPr sz="40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>
            <a:spLocks noGrp="1"/>
          </p:cNvSpPr>
          <p:nvPr>
            <p:ph type="title"/>
          </p:nvPr>
        </p:nvSpPr>
        <p:spPr>
          <a:xfrm>
            <a:off x="610300" y="359825"/>
            <a:ext cx="9015574" cy="1243874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ctr" anchorCtr="0">
            <a:noAutofit/>
          </a:bodyPr>
          <a:lstStyle/>
          <a:p>
            <a:pPr marL="0" marR="0" lvl="0" indent="0" algn="ctr">
              <a:lnSpc>
                <a:spcPct val="11988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88" u="sng">
                <a:solidFill>
                  <a:srgbClr val="CCCCFF"/>
                </a:solidFill>
                <a:latin typeface="Arial"/>
                <a:ea typeface="Arial"/>
                <a:cs typeface="Arial"/>
                <a:sym typeface="Arial"/>
              </a:rPr>
              <a:t>Separator:</a:t>
            </a:r>
          </a:p>
        </p:txBody>
      </p:sp>
      <p:sp>
        <p:nvSpPr>
          <p:cNvPr id="98" name="Shape 98"/>
          <p:cNvSpPr txBox="1">
            <a:spLocks noGrp="1"/>
          </p:cNvSpPr>
          <p:nvPr>
            <p:ph type="body" idx="1"/>
          </p:nvPr>
        </p:nvSpPr>
        <p:spPr>
          <a:xfrm>
            <a:off x="610300" y="1460475"/>
            <a:ext cx="9015574" cy="5814125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t" anchorCtr="0">
            <a:noAutofit/>
          </a:bodyPr>
          <a:lstStyle/>
          <a:p>
            <a:pPr marL="381000" marR="0" lvl="0" indent="-304800" algn="l">
              <a:lnSpc>
                <a:spcPct val="120138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Char char="●"/>
            </a:pPr>
            <a:r>
              <a:rPr lang="en-US" sz="4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Jego zadaniem jest zapobieganie stykaniu się ze sobą płyt ujemnych i dodatnich. </a:t>
            </a:r>
          </a:p>
          <a:p>
            <a:pPr marL="381000" marR="0" lvl="0" indent="-304800" algn="l">
              <a:lnSpc>
                <a:spcPct val="120138"/>
              </a:lnSpc>
              <a:spcBef>
                <a:spcPts val="719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Char char="●"/>
            </a:pPr>
            <a:r>
              <a:rPr lang="en-US" sz="40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Zetknięcie płyt doprowadziłoby do zwarcia.</a:t>
            </a:r>
            <a:r>
              <a:rPr lang="en-US" sz="4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marL="381000" marR="0" lvl="0" indent="-304800" algn="l">
              <a:lnSpc>
                <a:spcPct val="120138"/>
              </a:lnSpc>
              <a:spcBef>
                <a:spcPts val="719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Char char="●"/>
            </a:pPr>
            <a:r>
              <a:rPr lang="en-US" sz="4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Separator musi być porowaty tak, aby prąd mógł przepływać z jak najmniejszym oporem.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>
            <a:spLocks noGrp="1"/>
          </p:cNvSpPr>
          <p:nvPr>
            <p:ph type="title"/>
          </p:nvPr>
        </p:nvSpPr>
        <p:spPr>
          <a:xfrm>
            <a:off x="610300" y="359825"/>
            <a:ext cx="9015574" cy="1243874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ctr" anchorCtr="0">
            <a:noAutofit/>
          </a:bodyPr>
          <a:lstStyle/>
          <a:p>
            <a:pPr marL="0" marR="0" lvl="0" indent="0" algn="ctr">
              <a:lnSpc>
                <a:spcPct val="11988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88" u="sng">
                <a:solidFill>
                  <a:srgbClr val="CCCCFF"/>
                </a:solidFill>
                <a:latin typeface="Arial"/>
                <a:ea typeface="Arial"/>
                <a:cs typeface="Arial"/>
                <a:sym typeface="Arial"/>
              </a:rPr>
              <a:t>Ogniwo:</a:t>
            </a:r>
          </a:p>
        </p:txBody>
      </p:sp>
      <p:sp>
        <p:nvSpPr>
          <p:cNvPr id="104" name="Shape 104"/>
          <p:cNvSpPr txBox="1">
            <a:spLocks noGrp="1"/>
          </p:cNvSpPr>
          <p:nvPr>
            <p:ph type="body" idx="1"/>
          </p:nvPr>
        </p:nvSpPr>
        <p:spPr>
          <a:xfrm>
            <a:off x="622650" y="1381125"/>
            <a:ext cx="9015574" cy="2166400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t" anchorCtr="0">
            <a:noAutofit/>
          </a:bodyPr>
          <a:lstStyle/>
          <a:p>
            <a:pPr marL="381000" marR="0" lvl="0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Char char="●"/>
            </a:pPr>
            <a:r>
              <a:rPr lang="en-US" sz="4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Zestaw płyt dodatnich i ujemnych oddzielony separatorami. </a:t>
            </a:r>
          </a:p>
          <a:p>
            <a:pPr marL="381000" marR="0" lvl="0" indent="-304800" algn="l">
              <a:lnSpc>
                <a:spcPct val="100000"/>
              </a:lnSpc>
              <a:spcBef>
                <a:spcPts val="719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Char char="●"/>
            </a:pPr>
            <a:r>
              <a:rPr lang="en-US" sz="4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Płyty dodatnie połączone są w jeden zespół, ujemne w inny. </a:t>
            </a:r>
          </a:p>
        </p:txBody>
      </p:sp>
      <p:pic>
        <p:nvPicPr>
          <p:cNvPr id="105" name="Shape 10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919760" y="4314056"/>
            <a:ext cx="4577373" cy="28527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>
            <a:spLocks noGrp="1"/>
          </p:cNvSpPr>
          <p:nvPr>
            <p:ph type="title"/>
          </p:nvPr>
        </p:nvSpPr>
        <p:spPr>
          <a:xfrm>
            <a:off x="610300" y="359825"/>
            <a:ext cx="9015574" cy="1243874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ctr" anchorCtr="0">
            <a:noAutofit/>
          </a:bodyPr>
          <a:lstStyle/>
          <a:p>
            <a:pPr marL="0" marR="0" lvl="0" indent="0" algn="ctr">
              <a:lnSpc>
                <a:spcPct val="11988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88" u="sng">
                <a:solidFill>
                  <a:srgbClr val="CCCCFF"/>
                </a:solidFill>
                <a:latin typeface="Arial"/>
                <a:ea typeface="Arial"/>
                <a:cs typeface="Arial"/>
                <a:sym typeface="Arial"/>
              </a:rPr>
              <a:t>Akumulator:</a:t>
            </a:r>
          </a:p>
        </p:txBody>
      </p:sp>
      <p:sp>
        <p:nvSpPr>
          <p:cNvPr id="111" name="Shape 111"/>
          <p:cNvSpPr txBox="1">
            <a:spLocks noGrp="1"/>
          </p:cNvSpPr>
          <p:nvPr>
            <p:ph type="body" idx="1"/>
          </p:nvPr>
        </p:nvSpPr>
        <p:spPr>
          <a:xfrm>
            <a:off x="610300" y="1460475"/>
            <a:ext cx="9015574" cy="5814125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t" anchorCtr="0">
            <a:noAutofit/>
          </a:bodyPr>
          <a:lstStyle/>
          <a:p>
            <a:pPr marL="381000" marR="0" lvl="0" indent="-276577" algn="l">
              <a:lnSpc>
                <a:spcPct val="119921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98765"/>
              <a:buFont typeface="Arial"/>
              <a:buChar char="●"/>
            </a:pPr>
            <a:r>
              <a:rPr lang="en-US" sz="3555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Składa się z ogniw, z których każde wytwarza napięcie rzędu 2,13 V. </a:t>
            </a:r>
          </a:p>
          <a:p>
            <a:pPr marL="381000" marR="0" lvl="0" indent="-276577" algn="l">
              <a:lnSpc>
                <a:spcPct val="119921"/>
              </a:lnSpc>
              <a:spcBef>
                <a:spcPts val="635"/>
              </a:spcBef>
              <a:spcAft>
                <a:spcPts val="0"/>
              </a:spcAft>
              <a:buClr>
                <a:srgbClr val="FFFFFF"/>
              </a:buClr>
              <a:buSzPct val="98765"/>
              <a:buFont typeface="Arial"/>
              <a:buChar char="●"/>
            </a:pPr>
            <a:r>
              <a:rPr lang="en-US" sz="3555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Aby jednak akumulator posiadał pożądane napięcie całkowite </a:t>
            </a:r>
            <a:r>
              <a:rPr lang="en-US" sz="3555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ogniwa te muszą być połączone szeregowo</a:t>
            </a:r>
            <a:r>
              <a:rPr lang="en-US" sz="3555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(przy połączeniu 3 ogniw napięcie wynosi około 6 v, a przy połączeniu 6 ogniw około 12 V). </a:t>
            </a:r>
          </a:p>
          <a:p>
            <a:pPr marL="381000" marR="0" lvl="0" indent="-276577" algn="l">
              <a:lnSpc>
                <a:spcPct val="119921"/>
              </a:lnSpc>
              <a:spcBef>
                <a:spcPts val="635"/>
              </a:spcBef>
              <a:spcAft>
                <a:spcPts val="0"/>
              </a:spcAft>
              <a:buClr>
                <a:srgbClr val="FFFFFF"/>
              </a:buClr>
              <a:buSzPct val="98765"/>
              <a:buFont typeface="Arial"/>
              <a:buChar char="●"/>
            </a:pPr>
            <a:r>
              <a:rPr lang="en-US" sz="3555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Najpopularniejsze w użytku są obecnie akumulatory 12 V. 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>
            <a:spLocks noGrp="1"/>
          </p:cNvSpPr>
          <p:nvPr>
            <p:ph type="title"/>
          </p:nvPr>
        </p:nvSpPr>
        <p:spPr>
          <a:xfrm>
            <a:off x="610300" y="359825"/>
            <a:ext cx="9015574" cy="1243874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ctr" anchorCtr="0">
            <a:noAutofit/>
          </a:bodyPr>
          <a:lstStyle/>
          <a:p>
            <a:pPr marL="0" marR="0" lvl="0" indent="0" algn="ctr">
              <a:lnSpc>
                <a:spcPct val="11988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88" u="sng">
                <a:solidFill>
                  <a:srgbClr val="CCCCFF"/>
                </a:solidFill>
                <a:latin typeface="Arial"/>
                <a:ea typeface="Arial"/>
                <a:cs typeface="Arial"/>
                <a:sym typeface="Arial"/>
              </a:rPr>
              <a:t>Obudowa akumulatora:</a:t>
            </a:r>
          </a:p>
        </p:txBody>
      </p:sp>
      <p:sp>
        <p:nvSpPr>
          <p:cNvPr id="117" name="Shape 117"/>
          <p:cNvSpPr txBox="1">
            <a:spLocks noGrp="1"/>
          </p:cNvSpPr>
          <p:nvPr>
            <p:ph type="body" idx="1"/>
          </p:nvPr>
        </p:nvSpPr>
        <p:spPr>
          <a:xfrm>
            <a:off x="622650" y="1460475"/>
            <a:ext cx="9015574" cy="2245774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t" anchorCtr="0">
            <a:noAutofit/>
          </a:bodyPr>
          <a:lstStyle/>
          <a:p>
            <a:pPr marL="381000" marR="0" lvl="0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Char char="●"/>
            </a:pPr>
            <a:r>
              <a:rPr lang="en-US" sz="4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Jest to blok z kwasoodpornego materiału obudowujący zestawy płytowe – </a:t>
            </a:r>
            <a:r>
              <a:rPr lang="en-US" sz="40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najczęściej z polipropylenu lub ebonitu</a:t>
            </a:r>
            <a:r>
              <a:rPr lang="en-US" sz="4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r>
              <a:rPr lang="en-US" sz="311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</p:txBody>
      </p:sp>
      <p:pic>
        <p:nvPicPr>
          <p:cNvPr id="118" name="Shape 1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919760" y="4314056"/>
            <a:ext cx="4675542" cy="30179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>
            <a:spLocks noGrp="1"/>
          </p:cNvSpPr>
          <p:nvPr>
            <p:ph type="title"/>
          </p:nvPr>
        </p:nvSpPr>
        <p:spPr>
          <a:xfrm>
            <a:off x="610300" y="359825"/>
            <a:ext cx="9015574" cy="1243874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ctr" anchorCtr="0">
            <a:noAutofit/>
          </a:bodyPr>
          <a:lstStyle/>
          <a:p>
            <a:pPr marL="0" marR="0" lvl="0" indent="0" algn="ctr">
              <a:lnSpc>
                <a:spcPct val="11988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88" u="sng">
                <a:solidFill>
                  <a:srgbClr val="CCCCFF"/>
                </a:solidFill>
                <a:latin typeface="Arial"/>
                <a:ea typeface="Arial"/>
                <a:cs typeface="Arial"/>
                <a:sym typeface="Arial"/>
              </a:rPr>
              <a:t>Elektrolit:</a:t>
            </a:r>
          </a:p>
        </p:txBody>
      </p:sp>
      <p:sp>
        <p:nvSpPr>
          <p:cNvPr id="124" name="Shape 124"/>
          <p:cNvSpPr txBox="1">
            <a:spLocks noGrp="1"/>
          </p:cNvSpPr>
          <p:nvPr>
            <p:ph type="body" idx="1"/>
          </p:nvPr>
        </p:nvSpPr>
        <p:spPr>
          <a:xfrm>
            <a:off x="610300" y="1829150"/>
            <a:ext cx="9015574" cy="5008025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t" anchorCtr="0">
            <a:noAutofit/>
          </a:bodyPr>
          <a:lstStyle/>
          <a:p>
            <a:pPr marL="381000" marR="0" lvl="0" indent="-304800" algn="l">
              <a:lnSpc>
                <a:spcPct val="107986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Char char="●"/>
            </a:pPr>
            <a:r>
              <a:rPr lang="en-US" sz="4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Rozcieńczony czysty kwas siarkowy, w którym zostają zanurzone płyty dodatnie i ujemne. </a:t>
            </a:r>
          </a:p>
          <a:p>
            <a:pPr marL="381000" marR="0" lvl="0" indent="-304800" algn="l">
              <a:lnSpc>
                <a:spcPct val="107986"/>
              </a:lnSpc>
              <a:spcBef>
                <a:spcPts val="719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Char char="●"/>
            </a:pPr>
            <a:r>
              <a:rPr lang="en-US" sz="4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Poza uczestnictwem w procesie aktywacji materiału czynnego płyt </a:t>
            </a:r>
            <a:r>
              <a:rPr lang="en-US" sz="40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elektrolit przewodzi także pomiędzy nimi prąd elektryczny</a:t>
            </a:r>
            <a:r>
              <a:rPr lang="en-US" sz="4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br>
              <a:rPr lang="en-US" sz="4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</a:br>
            <a:endParaRPr lang="en-US" sz="40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 txBox="1">
            <a:spLocks noGrp="1"/>
          </p:cNvSpPr>
          <p:nvPr>
            <p:ph type="title"/>
          </p:nvPr>
        </p:nvSpPr>
        <p:spPr>
          <a:xfrm>
            <a:off x="610300" y="359825"/>
            <a:ext cx="9015574" cy="1633537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ctr" anchorCtr="0">
            <a:noAutofit/>
          </a:bodyPr>
          <a:lstStyle/>
          <a:p>
            <a:pPr marL="0" marR="0" lvl="0" indent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44" b="1">
                <a:solidFill>
                  <a:srgbClr val="CCCCFF"/>
                </a:solidFill>
                <a:latin typeface="Arial"/>
                <a:ea typeface="Arial"/>
                <a:cs typeface="Arial"/>
                <a:sym typeface="Arial"/>
              </a:rPr>
              <a:t>Jak zamontować akumulator w pojeździe?</a:t>
            </a:r>
          </a:p>
        </p:txBody>
      </p:sp>
      <p:sp>
        <p:nvSpPr>
          <p:cNvPr id="130" name="Shape 130"/>
          <p:cNvSpPr txBox="1">
            <a:spLocks noGrp="1"/>
          </p:cNvSpPr>
          <p:nvPr>
            <p:ph type="body" idx="1"/>
          </p:nvPr>
        </p:nvSpPr>
        <p:spPr>
          <a:xfrm>
            <a:off x="610300" y="2009799"/>
            <a:ext cx="9015574" cy="5345925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t" anchorCtr="0">
            <a:noAutofit/>
          </a:bodyPr>
          <a:lstStyle/>
          <a:p>
            <a:pPr marL="381000" marR="0" lvl="0" indent="-24835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358"/>
              <a:buFont typeface="Arial"/>
              <a:buChar char="●"/>
            </a:pPr>
            <a:r>
              <a:rPr lang="en-US" sz="28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Przed</a:t>
            </a:r>
            <a:r>
              <a:rPr lang="en-US" sz="28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zamontowaniem</a:t>
            </a:r>
            <a:r>
              <a:rPr lang="en-US" sz="28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akumulatora</a:t>
            </a:r>
            <a:r>
              <a:rPr lang="en-US" sz="28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należy</a:t>
            </a:r>
            <a:r>
              <a:rPr lang="en-US" sz="28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za</a:t>
            </a:r>
            <a:r>
              <a:rPr lang="en-US" sz="28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pomocą</a:t>
            </a:r>
            <a:r>
              <a:rPr lang="en-US" sz="28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ciepłej</a:t>
            </a:r>
            <a:r>
              <a:rPr lang="en-US" sz="28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wody</a:t>
            </a:r>
            <a:r>
              <a:rPr lang="en-US" sz="28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oczyścić</a:t>
            </a:r>
            <a:r>
              <a:rPr lang="en-US" sz="28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klemy</a:t>
            </a:r>
            <a:r>
              <a:rPr lang="en-US" sz="28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(</a:t>
            </a:r>
            <a:r>
              <a:rPr lang="en-US" sz="28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zaciski</a:t>
            </a:r>
            <a:r>
              <a:rPr lang="en-US" sz="28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akumulatorowe</a:t>
            </a:r>
            <a:r>
              <a:rPr lang="en-US" sz="28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) </a:t>
            </a:r>
            <a:r>
              <a:rPr lang="en-US" sz="28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</a:t>
            </a:r>
            <a:r>
              <a:rPr lang="en-US" sz="28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podstawę</a:t>
            </a:r>
            <a:r>
              <a:rPr lang="en-US" sz="28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mocowania</a:t>
            </a:r>
            <a:r>
              <a:rPr lang="en-US" sz="28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akumulatora</a:t>
            </a:r>
            <a:r>
              <a:rPr lang="en-US" sz="28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</a:p>
          <a:p>
            <a:pPr marL="381000" marR="0" lvl="0" indent="-248355" algn="l">
              <a:lnSpc>
                <a:spcPct val="100000"/>
              </a:lnSpc>
              <a:spcBef>
                <a:spcPts val="563"/>
              </a:spcBef>
              <a:spcAft>
                <a:spcPts val="0"/>
              </a:spcAft>
              <a:buClr>
                <a:srgbClr val="FFFFFF"/>
              </a:buClr>
              <a:buSzPct val="100358"/>
              <a:buFont typeface="Arial"/>
              <a:buChar char="●"/>
            </a:pPr>
            <a:r>
              <a:rPr lang="en-US" sz="28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Należy</a:t>
            </a:r>
            <a:r>
              <a:rPr lang="en-US" sz="28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także</a:t>
            </a:r>
            <a:r>
              <a:rPr lang="en-US" sz="28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pamiętać</a:t>
            </a:r>
            <a:r>
              <a:rPr lang="en-US" sz="28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28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iż</a:t>
            </a:r>
            <a:r>
              <a:rPr lang="en-US" sz="28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akumulator</a:t>
            </a:r>
            <a:r>
              <a:rPr lang="en-US" sz="28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powinien</a:t>
            </a:r>
            <a:r>
              <a:rPr lang="en-US" sz="28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zostać</a:t>
            </a:r>
            <a:r>
              <a:rPr lang="en-US" sz="28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zamontowany</a:t>
            </a:r>
            <a:r>
              <a:rPr lang="en-US" sz="28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trwale</a:t>
            </a:r>
            <a:r>
              <a:rPr lang="en-US" sz="28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en-US" sz="28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Tak</a:t>
            </a:r>
            <a:r>
              <a:rPr lang="en-US" sz="28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aby w </a:t>
            </a:r>
            <a:r>
              <a:rPr lang="en-US" sz="28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czasie</a:t>
            </a:r>
            <a:r>
              <a:rPr lang="en-US" sz="28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użytkowania</a:t>
            </a:r>
            <a:r>
              <a:rPr lang="en-US" sz="28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pojazdu</a:t>
            </a:r>
            <a:r>
              <a:rPr lang="en-US" sz="28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nie</a:t>
            </a:r>
            <a:r>
              <a:rPr lang="en-US" sz="28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ulegał</a:t>
            </a:r>
            <a:r>
              <a:rPr lang="en-US" sz="28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jakimkolwiek</a:t>
            </a:r>
            <a:r>
              <a:rPr lang="en-US" sz="28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przesunięciom</a:t>
            </a:r>
            <a:r>
              <a:rPr lang="en-US" sz="28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</a:p>
          <a:p>
            <a:pPr marL="381000" marR="0" lvl="0" indent="-248355" algn="l">
              <a:lnSpc>
                <a:spcPct val="100000"/>
              </a:lnSpc>
              <a:spcBef>
                <a:spcPts val="563"/>
              </a:spcBef>
              <a:spcAft>
                <a:spcPts val="0"/>
              </a:spcAft>
              <a:buClr>
                <a:srgbClr val="FFFFFF"/>
              </a:buClr>
              <a:buSzPct val="100358"/>
              <a:buFont typeface="Arial"/>
              <a:buChar char="●"/>
            </a:pPr>
            <a:r>
              <a:rPr lang="en-US" sz="2800" b="1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Podczas</a:t>
            </a:r>
            <a:r>
              <a:rPr lang="en-US" sz="2800" b="1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1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podłączania</a:t>
            </a:r>
            <a:r>
              <a:rPr lang="en-US" sz="2800" b="1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ZAWSZE </a:t>
            </a:r>
            <a:r>
              <a:rPr lang="en-US" sz="2800" b="1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najpierw</a:t>
            </a:r>
            <a:r>
              <a:rPr lang="en-US" sz="2800" b="1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1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należy</a:t>
            </a:r>
            <a:r>
              <a:rPr lang="en-US" sz="2800" b="1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1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podłączyć</a:t>
            </a:r>
            <a:r>
              <a:rPr lang="en-US" sz="2800" b="1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1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przewód</a:t>
            </a:r>
            <a:r>
              <a:rPr lang="en-US" sz="2800" b="1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1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plusowy</a:t>
            </a:r>
            <a:r>
              <a:rPr lang="en-US" sz="2800" b="1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2800" b="1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dopiero</a:t>
            </a:r>
            <a:r>
              <a:rPr lang="en-US" sz="2800" b="1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1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następnie</a:t>
            </a:r>
            <a:r>
              <a:rPr lang="en-US" sz="2800" b="1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1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minusowy</a:t>
            </a:r>
            <a:r>
              <a:rPr lang="en-US" sz="2800" b="1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(</a:t>
            </a:r>
            <a:r>
              <a:rPr lang="en-US" sz="2800" b="1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tzw</a:t>
            </a:r>
            <a:r>
              <a:rPr lang="en-US" sz="2800" b="1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. „</a:t>
            </a:r>
            <a:r>
              <a:rPr lang="en-US" sz="2800" b="1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masę</a:t>
            </a:r>
            <a:r>
              <a:rPr lang="en-US" sz="2800" b="1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”). </a:t>
            </a:r>
          </a:p>
          <a:p>
            <a:pPr marL="381000" marR="0" lvl="0" indent="-248355" algn="l">
              <a:lnSpc>
                <a:spcPct val="100000"/>
              </a:lnSpc>
              <a:spcBef>
                <a:spcPts val="563"/>
              </a:spcBef>
              <a:spcAft>
                <a:spcPts val="0"/>
              </a:spcAft>
              <a:buClr>
                <a:srgbClr val="FFFFFF"/>
              </a:buClr>
              <a:buSzPct val="100358"/>
              <a:buFont typeface="Arial"/>
              <a:buChar char="●"/>
            </a:pPr>
            <a:r>
              <a:rPr lang="en-US" sz="28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W ten </a:t>
            </a:r>
            <a:r>
              <a:rPr lang="en-US" sz="28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sposób</a:t>
            </a:r>
            <a:r>
              <a:rPr lang="en-US" sz="28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unika</a:t>
            </a:r>
            <a:r>
              <a:rPr lang="en-US" sz="28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się</a:t>
            </a:r>
            <a:r>
              <a:rPr lang="en-US" sz="28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zwarcia</a:t>
            </a:r>
            <a:r>
              <a:rPr lang="en-US" sz="28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akumulatora</a:t>
            </a:r>
            <a:r>
              <a:rPr lang="en-US" sz="28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podczas</a:t>
            </a:r>
            <a:r>
              <a:rPr lang="en-US" sz="28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korzystania</a:t>
            </a:r>
            <a:r>
              <a:rPr lang="en-US" sz="28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z </a:t>
            </a:r>
            <a:r>
              <a:rPr lang="en-US" sz="28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narzędzi</a:t>
            </a:r>
            <a:r>
              <a:rPr lang="en-US" sz="28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, co </a:t>
            </a:r>
            <a:r>
              <a:rPr lang="en-US" sz="28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może</a:t>
            </a:r>
            <a:r>
              <a:rPr lang="en-US" sz="28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spowodować</a:t>
            </a:r>
            <a:r>
              <a:rPr lang="en-US" sz="28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duże</a:t>
            </a:r>
            <a:r>
              <a:rPr lang="en-US" sz="28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111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szkody</a:t>
            </a:r>
            <a:r>
              <a:rPr lang="en-US" sz="3111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Shape 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9825" y="201075"/>
            <a:ext cx="9525000" cy="7313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 txBox="1">
            <a:spLocks noGrp="1"/>
          </p:cNvSpPr>
          <p:nvPr>
            <p:ph type="body" idx="1"/>
          </p:nvPr>
        </p:nvSpPr>
        <p:spPr>
          <a:xfrm>
            <a:off x="610300" y="340425"/>
            <a:ext cx="9015574" cy="7015324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t" anchorCtr="0">
            <a:noAutofit/>
          </a:bodyPr>
          <a:lstStyle/>
          <a:p>
            <a:pPr marL="381000" marR="0" lvl="0" indent="-276577" algn="l">
              <a:lnSpc>
                <a:spcPct val="107812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98765"/>
              <a:buFont typeface="Arial"/>
              <a:buChar char="●"/>
            </a:pPr>
            <a:r>
              <a:rPr lang="en-US" sz="32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Po </a:t>
            </a:r>
            <a:r>
              <a:rPr lang="en-US" sz="32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zamontowaniu</a:t>
            </a:r>
            <a:r>
              <a:rPr lang="en-US" sz="32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powstałe</a:t>
            </a:r>
            <a:r>
              <a:rPr lang="en-US" sz="32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połączenie</a:t>
            </a:r>
            <a:r>
              <a:rPr lang="en-US" sz="32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końcówek</a:t>
            </a:r>
            <a:r>
              <a:rPr lang="en-US" sz="32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biegunowych</a:t>
            </a:r>
            <a:r>
              <a:rPr lang="en-US" sz="32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z </a:t>
            </a:r>
            <a:r>
              <a:rPr lang="en-US" sz="32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klemami</a:t>
            </a:r>
            <a:r>
              <a:rPr lang="en-US" sz="32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należy</a:t>
            </a:r>
            <a:r>
              <a:rPr lang="en-US" sz="32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posmarować</a:t>
            </a:r>
            <a:r>
              <a:rPr lang="en-US" sz="32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czystą</a:t>
            </a:r>
            <a:r>
              <a:rPr lang="en-US" sz="32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32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bezkwasową</a:t>
            </a:r>
            <a:r>
              <a:rPr lang="en-US" sz="32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wazeliną</a:t>
            </a:r>
            <a:r>
              <a:rPr lang="en-US" sz="32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albo</a:t>
            </a:r>
            <a:r>
              <a:rPr lang="en-US" sz="32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przeznaczonym</a:t>
            </a:r>
            <a:r>
              <a:rPr lang="en-US" sz="32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do </a:t>
            </a:r>
            <a:r>
              <a:rPr lang="en-US" sz="32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tego</a:t>
            </a:r>
            <a:r>
              <a:rPr lang="en-US" sz="32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celu</a:t>
            </a:r>
            <a:r>
              <a:rPr lang="en-US" sz="32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smarem</a:t>
            </a:r>
            <a:r>
              <a:rPr lang="en-US" sz="32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br>
              <a:rPr lang="en-US" sz="32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32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32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32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UWAGA!!!</a:t>
            </a:r>
            <a:br>
              <a:rPr lang="en-US" sz="32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32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Pamiętaj</a:t>
            </a:r>
            <a:r>
              <a:rPr lang="en-US" sz="32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32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iż</a:t>
            </a:r>
            <a:r>
              <a:rPr lang="en-US" sz="32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w </a:t>
            </a:r>
            <a:r>
              <a:rPr lang="en-US" sz="32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trakcie</a:t>
            </a:r>
            <a:r>
              <a:rPr lang="en-US" sz="32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wymiany</a:t>
            </a:r>
            <a:r>
              <a:rPr lang="en-US" sz="32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albo</a:t>
            </a:r>
            <a:r>
              <a:rPr lang="en-US" sz="32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konserwacji</a:t>
            </a:r>
            <a:r>
              <a:rPr lang="en-US" sz="32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akumulatora</a:t>
            </a:r>
            <a:r>
              <a:rPr lang="en-US" sz="32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32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która</a:t>
            </a:r>
            <a:r>
              <a:rPr lang="en-US" sz="32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wymaga</a:t>
            </a:r>
            <a:r>
              <a:rPr lang="en-US" sz="32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jego</a:t>
            </a:r>
            <a:r>
              <a:rPr lang="en-US" sz="32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wymontowania</a:t>
            </a:r>
            <a:r>
              <a:rPr lang="en-US" sz="32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warto</a:t>
            </a:r>
            <a:r>
              <a:rPr lang="en-US" sz="32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postarać</a:t>
            </a:r>
            <a:r>
              <a:rPr lang="en-US" sz="32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się</a:t>
            </a:r>
            <a:r>
              <a:rPr lang="en-US" sz="32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o </a:t>
            </a:r>
            <a:r>
              <a:rPr lang="en-US" sz="3200" b="1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zastępcze</a:t>
            </a:r>
            <a:r>
              <a:rPr lang="en-US" sz="3200" b="1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źródło</a:t>
            </a:r>
            <a:r>
              <a:rPr lang="en-US" sz="3200" b="1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zasilania</a:t>
            </a:r>
            <a:r>
              <a:rPr lang="en-US" sz="32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np. </a:t>
            </a:r>
            <a:r>
              <a:rPr lang="en-US" sz="32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akumulator</a:t>
            </a:r>
            <a:r>
              <a:rPr lang="en-US" sz="32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zastępczy</a:t>
            </a:r>
            <a:r>
              <a:rPr lang="en-US" sz="32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. W </a:t>
            </a:r>
            <a:r>
              <a:rPr lang="en-US" sz="32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przeciwnym</a:t>
            </a:r>
            <a:r>
              <a:rPr lang="en-US" sz="32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wypadku</a:t>
            </a:r>
            <a:r>
              <a:rPr lang="en-US" sz="32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mogą</a:t>
            </a:r>
            <a:r>
              <a:rPr lang="en-US" sz="32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powstać</a:t>
            </a:r>
            <a:r>
              <a:rPr lang="en-US" sz="32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zakłócenia</a:t>
            </a:r>
            <a:r>
              <a:rPr lang="en-US" sz="32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w </a:t>
            </a:r>
            <a:r>
              <a:rPr lang="en-US" sz="32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elektronice</a:t>
            </a:r>
            <a:r>
              <a:rPr lang="en-US" sz="32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poja</a:t>
            </a:r>
            <a:r>
              <a:rPr lang="en-US" sz="3555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zdu</a:t>
            </a:r>
            <a:r>
              <a:rPr lang="en-US" sz="3555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 txBox="1">
            <a:spLocks noGrp="1"/>
          </p:cNvSpPr>
          <p:nvPr>
            <p:ph type="title"/>
          </p:nvPr>
        </p:nvSpPr>
        <p:spPr>
          <a:xfrm>
            <a:off x="610300" y="359825"/>
            <a:ext cx="9015574" cy="1243874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ctr" anchorCtr="0">
            <a:noAutofit/>
          </a:bodyPr>
          <a:lstStyle/>
          <a:p>
            <a:pPr marL="0" marR="0" lvl="0" indent="0" algn="ctr">
              <a:lnSpc>
                <a:spcPct val="11988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88" b="1">
                <a:solidFill>
                  <a:srgbClr val="CCCCFF"/>
                </a:solidFill>
                <a:latin typeface="Arial"/>
                <a:ea typeface="Arial"/>
                <a:cs typeface="Arial"/>
                <a:sym typeface="Arial"/>
              </a:rPr>
              <a:t>Konserwacja</a:t>
            </a:r>
          </a:p>
        </p:txBody>
      </p:sp>
      <p:sp>
        <p:nvSpPr>
          <p:cNvPr id="141" name="Shape 141"/>
          <p:cNvSpPr txBox="1">
            <a:spLocks noGrp="1"/>
          </p:cNvSpPr>
          <p:nvPr>
            <p:ph type="body" idx="1"/>
          </p:nvPr>
        </p:nvSpPr>
        <p:spPr>
          <a:xfrm>
            <a:off x="610300" y="1381125"/>
            <a:ext cx="9015574" cy="5893499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t" anchorCtr="0">
            <a:noAutofit/>
          </a:bodyPr>
          <a:lstStyle/>
          <a:p>
            <a:pPr marL="381000" marR="0" lvl="0" indent="-248355" algn="l">
              <a:lnSpc>
                <a:spcPct val="120089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358"/>
              <a:buFont typeface="Arial"/>
              <a:buChar char="●"/>
            </a:pPr>
            <a:r>
              <a:rPr lang="en-US" sz="28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W </a:t>
            </a:r>
            <a:r>
              <a:rPr lang="en-US" sz="28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normalnych</a:t>
            </a:r>
            <a:r>
              <a:rPr lang="en-US" sz="28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warunkach</a:t>
            </a:r>
            <a:r>
              <a:rPr lang="en-US" sz="28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system </a:t>
            </a:r>
            <a:r>
              <a:rPr lang="en-US" sz="28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elektryczny</a:t>
            </a:r>
            <a:r>
              <a:rPr lang="en-US" sz="28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samochodu</a:t>
            </a:r>
            <a:r>
              <a:rPr lang="en-US" sz="28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sam</a:t>
            </a:r>
            <a:r>
              <a:rPr lang="en-US" sz="28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utrzymuje</a:t>
            </a:r>
            <a:r>
              <a:rPr lang="en-US" sz="28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akumulator</a:t>
            </a:r>
            <a:r>
              <a:rPr lang="en-US" sz="28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w </a:t>
            </a:r>
            <a:r>
              <a:rPr lang="en-US" sz="28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stanie</a:t>
            </a:r>
            <a:r>
              <a:rPr lang="en-US" sz="28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naładowanym</a:t>
            </a:r>
            <a:r>
              <a:rPr lang="en-US" sz="28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</a:p>
          <a:p>
            <a:pPr marL="381000" marR="0" lvl="0" indent="-248355" algn="l">
              <a:lnSpc>
                <a:spcPct val="120089"/>
              </a:lnSpc>
              <a:spcBef>
                <a:spcPts val="563"/>
              </a:spcBef>
              <a:spcAft>
                <a:spcPts val="0"/>
              </a:spcAft>
              <a:buClr>
                <a:srgbClr val="FFFFFF"/>
              </a:buClr>
              <a:buSzPct val="100358"/>
              <a:buFont typeface="Arial"/>
              <a:buChar char="●"/>
            </a:pPr>
            <a:r>
              <a:rPr lang="en-US" sz="28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Jednak</a:t>
            </a:r>
            <a:r>
              <a:rPr lang="en-US" sz="28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podczas</a:t>
            </a:r>
            <a:r>
              <a:rPr lang="en-US" sz="28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krótkich</a:t>
            </a:r>
            <a:r>
              <a:rPr lang="en-US" sz="28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przejazdów</a:t>
            </a:r>
            <a:r>
              <a:rPr lang="en-US" sz="28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28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przy</a:t>
            </a:r>
            <a:r>
              <a:rPr lang="en-US" sz="28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dużym</a:t>
            </a:r>
            <a:r>
              <a:rPr lang="en-US" sz="28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zużyciu</a:t>
            </a:r>
            <a:r>
              <a:rPr lang="en-US" sz="28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prądu</a:t>
            </a:r>
            <a:r>
              <a:rPr lang="en-US" sz="28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28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może</a:t>
            </a:r>
            <a:r>
              <a:rPr lang="en-US" sz="28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być</a:t>
            </a:r>
            <a:r>
              <a:rPr lang="en-US" sz="28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konieczne</a:t>
            </a:r>
            <a:r>
              <a:rPr lang="en-US" sz="28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1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dodatkowe</a:t>
            </a:r>
            <a:r>
              <a:rPr lang="en-US" sz="2800" b="1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1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doładowanie</a:t>
            </a:r>
            <a:r>
              <a:rPr lang="en-US" sz="28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28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zwłaszcza</a:t>
            </a:r>
            <a:r>
              <a:rPr lang="en-US" sz="28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w </a:t>
            </a:r>
            <a:r>
              <a:rPr lang="en-US" sz="28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zimnych</a:t>
            </a:r>
            <a:r>
              <a:rPr lang="en-US" sz="28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porach</a:t>
            </a:r>
            <a:r>
              <a:rPr lang="en-US" sz="28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roku</a:t>
            </a:r>
            <a:r>
              <a:rPr lang="en-US" sz="28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</a:p>
          <a:p>
            <a:pPr marL="381000" marR="0" lvl="0" indent="-248355" algn="l">
              <a:lnSpc>
                <a:spcPct val="120089"/>
              </a:lnSpc>
              <a:spcBef>
                <a:spcPts val="563"/>
              </a:spcBef>
              <a:spcAft>
                <a:spcPts val="0"/>
              </a:spcAft>
              <a:buClr>
                <a:srgbClr val="FFFFFF"/>
              </a:buClr>
              <a:buSzPct val="100358"/>
              <a:buFont typeface="Arial"/>
              <a:buChar char="●"/>
            </a:pPr>
            <a:r>
              <a:rPr lang="en-US" sz="28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Poziom</a:t>
            </a:r>
            <a:r>
              <a:rPr lang="en-US" sz="28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elektrolitu</a:t>
            </a:r>
            <a:r>
              <a:rPr lang="en-US" sz="28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uzupełniaj</a:t>
            </a:r>
            <a:r>
              <a:rPr lang="en-US" sz="28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JEDYNIE </a:t>
            </a:r>
            <a:r>
              <a:rPr lang="en-US" sz="28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wodą</a:t>
            </a:r>
            <a:r>
              <a:rPr lang="en-US" sz="28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destylowaną</a:t>
            </a:r>
            <a:r>
              <a:rPr lang="en-US" sz="28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lub</a:t>
            </a:r>
            <a:r>
              <a:rPr lang="en-US" sz="28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wodą</a:t>
            </a:r>
            <a:r>
              <a:rPr lang="en-US" sz="28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chemicznie</a:t>
            </a:r>
            <a:r>
              <a:rPr lang="en-US" sz="28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oczyszczoną</a:t>
            </a:r>
            <a:r>
              <a:rPr lang="en-US" sz="28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</a:p>
          <a:p>
            <a:pPr marL="381000" marR="0" lvl="0" indent="-248355" algn="l">
              <a:lnSpc>
                <a:spcPct val="120089"/>
              </a:lnSpc>
              <a:spcBef>
                <a:spcPts val="563"/>
              </a:spcBef>
              <a:spcAft>
                <a:spcPts val="0"/>
              </a:spcAft>
              <a:buClr>
                <a:srgbClr val="FFFFFF"/>
              </a:buClr>
              <a:buSzPct val="100358"/>
              <a:buFont typeface="Arial"/>
              <a:buChar char="●"/>
            </a:pPr>
            <a:r>
              <a:rPr lang="en-US" sz="28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Nie</a:t>
            </a:r>
            <a:r>
              <a:rPr lang="en-US" sz="28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używaj</a:t>
            </a:r>
            <a:r>
              <a:rPr lang="en-US" sz="28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kwasów</a:t>
            </a:r>
            <a:r>
              <a:rPr lang="en-US" sz="28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ani</a:t>
            </a:r>
            <a:r>
              <a:rPr lang="en-US" sz="28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żadnych</a:t>
            </a:r>
            <a:r>
              <a:rPr lang="en-US" sz="28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substancji</a:t>
            </a:r>
            <a:r>
              <a:rPr lang="en-US" sz="28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chemicznych</a:t>
            </a:r>
            <a:r>
              <a:rPr lang="en-US" sz="28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 txBox="1">
            <a:spLocks noGrp="1"/>
          </p:cNvSpPr>
          <p:nvPr>
            <p:ph type="title"/>
          </p:nvPr>
        </p:nvSpPr>
        <p:spPr>
          <a:xfrm>
            <a:off x="610300" y="359825"/>
            <a:ext cx="9015574" cy="1243874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ctr" anchorCtr="0">
            <a:noAutofit/>
          </a:bodyPr>
          <a:lstStyle/>
          <a:p>
            <a:pPr marL="0" marR="0" lvl="0" indent="0" algn="ctr">
              <a:lnSpc>
                <a:spcPct val="11988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88" b="1">
                <a:solidFill>
                  <a:srgbClr val="CCCCFF"/>
                </a:solidFill>
                <a:latin typeface="Arial"/>
                <a:ea typeface="Arial"/>
                <a:cs typeface="Arial"/>
                <a:sym typeface="Arial"/>
              </a:rPr>
              <a:t>Ładowanie</a:t>
            </a:r>
          </a:p>
        </p:txBody>
      </p:sp>
      <p:sp>
        <p:nvSpPr>
          <p:cNvPr id="147" name="Shape 147"/>
          <p:cNvSpPr txBox="1">
            <a:spLocks noGrp="1"/>
          </p:cNvSpPr>
          <p:nvPr>
            <p:ph type="body" idx="1"/>
          </p:nvPr>
        </p:nvSpPr>
        <p:spPr>
          <a:xfrm>
            <a:off x="610300" y="1381125"/>
            <a:ext cx="9015574" cy="5974624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t" anchorCtr="0">
            <a:noAutofit/>
          </a:bodyPr>
          <a:lstStyle/>
          <a:p>
            <a:pPr marL="381000" marR="0" lvl="0" indent="-220133" algn="l">
              <a:lnSpc>
                <a:spcPct val="107812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98765"/>
              <a:buFont typeface="Arial"/>
              <a:buChar char="●"/>
            </a:pPr>
            <a:r>
              <a:rPr lang="en-US" sz="2666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Zanim rozpoczniemy ładowanie akumulatora należy go dobrze oczyścić, najlepiej ciepłą, czystą wodą. </a:t>
            </a:r>
          </a:p>
          <a:p>
            <a:pPr marL="381000" marR="0" lvl="0" indent="-220133" algn="l">
              <a:lnSpc>
                <a:spcPct val="107812"/>
              </a:lnSpc>
              <a:spcBef>
                <a:spcPts val="479"/>
              </a:spcBef>
              <a:spcAft>
                <a:spcPts val="0"/>
              </a:spcAft>
              <a:buClr>
                <a:srgbClr val="FFFFFF"/>
              </a:buClr>
              <a:buSzPct val="98765"/>
              <a:buFont typeface="Arial"/>
              <a:buChar char="●"/>
            </a:pPr>
            <a:r>
              <a:rPr lang="en-US" sz="2666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Następnie sprawdzamy poziom elektrolitu. </a:t>
            </a:r>
          </a:p>
          <a:p>
            <a:pPr marL="381000" marR="0" lvl="0" indent="-220133" algn="l">
              <a:lnSpc>
                <a:spcPct val="107812"/>
              </a:lnSpc>
              <a:spcBef>
                <a:spcPts val="479"/>
              </a:spcBef>
              <a:spcAft>
                <a:spcPts val="0"/>
              </a:spcAft>
              <a:buClr>
                <a:srgbClr val="FFFFFF"/>
              </a:buClr>
              <a:buSzPct val="98765"/>
              <a:buFont typeface="Arial"/>
              <a:buChar char="●"/>
            </a:pPr>
            <a:r>
              <a:rPr lang="en-US" sz="2666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Po naładowaniu elektrolit powinien przykrywać górne powierzchnie płyt, najlepiej 5 – 10 mm nad nimi. </a:t>
            </a:r>
          </a:p>
          <a:p>
            <a:pPr marL="381000" marR="0" lvl="0" indent="-220133" algn="l">
              <a:lnSpc>
                <a:spcPct val="107812"/>
              </a:lnSpc>
              <a:spcBef>
                <a:spcPts val="479"/>
              </a:spcBef>
              <a:spcAft>
                <a:spcPts val="0"/>
              </a:spcAft>
              <a:buClr>
                <a:srgbClr val="FFFFFF"/>
              </a:buClr>
              <a:buSzPct val="98765"/>
              <a:buFont typeface="Arial"/>
              <a:buChar char="●"/>
            </a:pPr>
            <a:r>
              <a:rPr lang="en-US" sz="2666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Prawidłowy poziom elektrolitu wyrównuje się kiedy akumulator jest całkowicie naładowany i posiada odpowiednią temperaturę. </a:t>
            </a:r>
          </a:p>
          <a:p>
            <a:pPr marL="381000" marR="0" lvl="0" indent="-220133" algn="l">
              <a:lnSpc>
                <a:spcPct val="107812"/>
              </a:lnSpc>
              <a:spcBef>
                <a:spcPts val="479"/>
              </a:spcBef>
              <a:spcAft>
                <a:spcPts val="0"/>
              </a:spcAft>
              <a:buClr>
                <a:srgbClr val="FFFFFF"/>
              </a:buClr>
              <a:buSzPct val="98765"/>
              <a:buFont typeface="Arial"/>
              <a:buChar char="●"/>
            </a:pPr>
            <a:r>
              <a:rPr lang="en-US" sz="2666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Należy pamiętać, iż podczas ładowania poziom elektrolitu rośnie. </a:t>
            </a:r>
          </a:p>
          <a:p>
            <a:pPr marL="381000" marR="0" lvl="0" indent="-220133" algn="l">
              <a:lnSpc>
                <a:spcPct val="107812"/>
              </a:lnSpc>
              <a:spcBef>
                <a:spcPts val="479"/>
              </a:spcBef>
              <a:spcAft>
                <a:spcPts val="0"/>
              </a:spcAft>
              <a:buClr>
                <a:srgbClr val="FFFFFF"/>
              </a:buClr>
              <a:buSzPct val="98765"/>
              <a:buFont typeface="Arial"/>
              <a:buChar char="●"/>
            </a:pPr>
            <a:r>
              <a:rPr lang="en-US" sz="2666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Z tego powodu </a:t>
            </a:r>
            <a:r>
              <a:rPr lang="en-US" sz="2666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nie należy nigdy napełniać rozładowanego akumulatora elektrolitem</a:t>
            </a:r>
            <a:r>
              <a:rPr lang="en-US" sz="2666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powyżej górnych krawędzi płyt. 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 txBox="1">
            <a:spLocks noGrp="1"/>
          </p:cNvSpPr>
          <p:nvPr>
            <p:ph type="body" idx="1"/>
          </p:nvPr>
        </p:nvSpPr>
        <p:spPr>
          <a:xfrm>
            <a:off x="610300" y="421550"/>
            <a:ext cx="9015574" cy="6853049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t" anchorCtr="0">
            <a:noAutofit/>
          </a:bodyPr>
          <a:lstStyle/>
          <a:p>
            <a:pPr marL="381000" marR="0" lvl="0" indent="-290688" algn="l">
              <a:lnSpc>
                <a:spcPct val="119852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99415"/>
              <a:buFont typeface="Arial"/>
              <a:buChar char="●"/>
            </a:pPr>
            <a:r>
              <a:rPr lang="en-US" sz="36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Akumulator</a:t>
            </a:r>
            <a:r>
              <a:rPr lang="en-US" sz="36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6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można</a:t>
            </a:r>
            <a:r>
              <a:rPr lang="en-US" sz="36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6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również</a:t>
            </a:r>
            <a:r>
              <a:rPr lang="en-US" sz="36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6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doładować</a:t>
            </a:r>
            <a:r>
              <a:rPr lang="en-US" sz="36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6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nie</a:t>
            </a:r>
            <a:r>
              <a:rPr lang="en-US" sz="36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6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wyjmując</a:t>
            </a:r>
            <a:r>
              <a:rPr lang="en-US" sz="36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go z </a:t>
            </a:r>
            <a:r>
              <a:rPr lang="en-US" sz="36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samochodu</a:t>
            </a:r>
            <a:r>
              <a:rPr lang="en-US" sz="36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</a:p>
          <a:p>
            <a:pPr marL="381000" marR="0" lvl="0" indent="-290688" algn="l">
              <a:lnSpc>
                <a:spcPct val="119852"/>
              </a:lnSpc>
              <a:spcBef>
                <a:spcPts val="677"/>
              </a:spcBef>
              <a:spcAft>
                <a:spcPts val="0"/>
              </a:spcAft>
              <a:buClr>
                <a:srgbClr val="FFFFFF"/>
              </a:buClr>
              <a:buSzPct val="99415"/>
              <a:buFont typeface="Arial"/>
              <a:buChar char="●"/>
            </a:pPr>
            <a:r>
              <a:rPr lang="en-US" sz="36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W </a:t>
            </a:r>
            <a:r>
              <a:rPr lang="en-US" sz="36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wypadku</a:t>
            </a:r>
            <a:r>
              <a:rPr lang="en-US" sz="36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36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gdy</a:t>
            </a:r>
            <a:r>
              <a:rPr lang="en-US" sz="36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6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akumulator</a:t>
            </a:r>
            <a:r>
              <a:rPr lang="en-US" sz="36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ma </a:t>
            </a:r>
            <a:r>
              <a:rPr lang="en-US" sz="36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być</a:t>
            </a:r>
            <a:r>
              <a:rPr lang="en-US" sz="36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6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ładowany</a:t>
            </a:r>
            <a:r>
              <a:rPr lang="en-US" sz="36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6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przez</a:t>
            </a:r>
            <a:r>
              <a:rPr lang="en-US" sz="36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6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noc</a:t>
            </a:r>
            <a:r>
              <a:rPr lang="en-US" sz="36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bez </a:t>
            </a:r>
            <a:r>
              <a:rPr lang="en-US" sz="36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kontroli</a:t>
            </a:r>
            <a:r>
              <a:rPr lang="en-US" sz="36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36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prąd</a:t>
            </a:r>
            <a:r>
              <a:rPr lang="en-US" sz="36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6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ładowania</a:t>
            </a:r>
            <a:r>
              <a:rPr lang="en-US" sz="36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6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powinien</a:t>
            </a:r>
            <a:r>
              <a:rPr lang="en-US" sz="36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6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wynosić</a:t>
            </a:r>
            <a:r>
              <a:rPr lang="en-US" sz="36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6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tylko</a:t>
            </a:r>
            <a:r>
              <a:rPr lang="en-US" sz="36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6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połowę</a:t>
            </a:r>
            <a:r>
              <a:rPr lang="en-US" sz="36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6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normalnej</a:t>
            </a:r>
            <a:r>
              <a:rPr lang="en-US" sz="36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6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wielkości</a:t>
            </a:r>
            <a:r>
              <a:rPr lang="en-US" sz="36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</a:p>
          <a:p>
            <a:pPr marL="381000" marR="0" lvl="0" indent="-290688" algn="l">
              <a:lnSpc>
                <a:spcPct val="119852"/>
              </a:lnSpc>
              <a:spcBef>
                <a:spcPts val="677"/>
              </a:spcBef>
              <a:spcAft>
                <a:spcPts val="0"/>
              </a:spcAft>
              <a:buClr>
                <a:srgbClr val="FFFFFF"/>
              </a:buClr>
              <a:buSzPct val="99415"/>
              <a:buFont typeface="Arial"/>
              <a:buChar char="●"/>
            </a:pPr>
            <a:r>
              <a:rPr lang="en-US" sz="36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Akumulator</a:t>
            </a:r>
            <a:r>
              <a:rPr lang="en-US" sz="36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jest </a:t>
            </a:r>
            <a:r>
              <a:rPr lang="en-US" sz="3600" b="1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całkowicie</a:t>
            </a:r>
            <a:r>
              <a:rPr lang="en-US" sz="3600" b="1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600" b="1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naładowany</a:t>
            </a:r>
            <a:r>
              <a:rPr lang="en-US" sz="36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36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jeżeli</a:t>
            </a:r>
            <a:r>
              <a:rPr lang="en-US" sz="36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6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gęstość</a:t>
            </a:r>
            <a:r>
              <a:rPr lang="en-US" sz="36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6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elektrolitu</a:t>
            </a:r>
            <a:r>
              <a:rPr lang="en-US" sz="36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6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wynosi</a:t>
            </a:r>
            <a:r>
              <a:rPr lang="en-US" sz="36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1,270 – 1,280 kg/l </a:t>
            </a:r>
            <a:r>
              <a:rPr lang="en-US" sz="36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przy</a:t>
            </a:r>
            <a:r>
              <a:rPr lang="en-US" sz="36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3 </a:t>
            </a:r>
            <a:r>
              <a:rPr lang="en-US" sz="36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odczytach</a:t>
            </a:r>
            <a:r>
              <a:rPr lang="en-US" sz="36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6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dokonanych</a:t>
            </a:r>
            <a:r>
              <a:rPr lang="en-US" sz="36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w </a:t>
            </a:r>
            <a:r>
              <a:rPr lang="en-US" sz="36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odstępach</a:t>
            </a:r>
            <a:r>
              <a:rPr lang="en-US" sz="36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1 </a:t>
            </a:r>
            <a:r>
              <a:rPr lang="en-US" sz="36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godziny</a:t>
            </a:r>
            <a:r>
              <a:rPr lang="en-US" sz="36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endParaRPr lang="en-US" sz="3777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610300" y="359825"/>
            <a:ext cx="9015574" cy="1243874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ctr" anchorCtr="0">
            <a:noAutofit/>
          </a:bodyPr>
          <a:lstStyle/>
          <a:p>
            <a:pPr marL="0" marR="0" lvl="0" indent="0" algn="ctr">
              <a:lnSpc>
                <a:spcPct val="11988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88">
                <a:solidFill>
                  <a:srgbClr val="CCCCFF"/>
                </a:solidFill>
                <a:latin typeface="Arial"/>
                <a:ea typeface="Arial"/>
                <a:cs typeface="Arial"/>
                <a:sym typeface="Arial"/>
              </a:rPr>
              <a:t>Akumulator</a:t>
            </a:r>
          </a:p>
        </p:txBody>
      </p:sp>
      <p:sp>
        <p:nvSpPr>
          <p:cNvPr id="34" name="Shape 34"/>
          <p:cNvSpPr txBox="1">
            <a:spLocks noGrp="1"/>
          </p:cNvSpPr>
          <p:nvPr>
            <p:ph type="body" idx="1"/>
          </p:nvPr>
        </p:nvSpPr>
        <p:spPr>
          <a:xfrm>
            <a:off x="610300" y="1829150"/>
            <a:ext cx="9015574" cy="5008025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t" anchorCtr="0">
            <a:noAutofit/>
          </a:bodyPr>
          <a:lstStyle/>
          <a:p>
            <a:pPr marL="381000" marR="0" lvl="0" indent="-318911" algn="l">
              <a:lnSpc>
                <a:spcPct val="120065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529"/>
              <a:buFont typeface="Arial"/>
              <a:buChar char="●"/>
            </a:pPr>
            <a:r>
              <a:rPr lang="en-US" sz="40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jest </a:t>
            </a:r>
            <a:r>
              <a:rPr lang="en-US" sz="40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chemicznym</a:t>
            </a:r>
            <a:r>
              <a:rPr lang="en-US" sz="40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0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źródłem</a:t>
            </a:r>
            <a:r>
              <a:rPr lang="en-US" sz="40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000" b="1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</a:t>
            </a:r>
            <a:r>
              <a:rPr lang="en-US" sz="4000" b="1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jednym</a:t>
            </a:r>
            <a:r>
              <a:rPr lang="en-US" sz="4000" b="1" dirty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 z </a:t>
            </a:r>
            <a:r>
              <a:rPr lang="en-US" sz="4000" b="1" dirty="0" err="1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dwóch</a:t>
            </a:r>
            <a:r>
              <a:rPr lang="en-US" sz="4000" b="1" dirty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źródeł</a:t>
            </a:r>
            <a:r>
              <a:rPr lang="en-US" sz="4000" b="1" dirty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prądu</a:t>
            </a:r>
            <a:r>
              <a:rPr lang="en-US" sz="4000" b="1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0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w </a:t>
            </a:r>
            <a:r>
              <a:rPr lang="en-US" sz="40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każdym</a:t>
            </a:r>
            <a:r>
              <a:rPr lang="en-US" sz="40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0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samochodzie</a:t>
            </a:r>
            <a:r>
              <a:rPr lang="en-US" sz="40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z </a:t>
            </a:r>
            <a:r>
              <a:rPr lang="en-US" sz="40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silnikiem</a:t>
            </a:r>
            <a:r>
              <a:rPr lang="en-US" sz="40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0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spalinowym</a:t>
            </a:r>
            <a:r>
              <a:rPr lang="en-US" sz="40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</a:p>
          <a:p>
            <a:pPr marL="381000" marR="0" lvl="0" indent="-318911" algn="l">
              <a:lnSpc>
                <a:spcPct val="120065"/>
              </a:lnSpc>
              <a:spcBef>
                <a:spcPts val="760"/>
              </a:spcBef>
              <a:spcAft>
                <a:spcPts val="0"/>
              </a:spcAft>
              <a:buClr>
                <a:srgbClr val="FFFFFF"/>
              </a:buClr>
              <a:buSzPct val="100529"/>
              <a:buFont typeface="Arial"/>
              <a:buChar char="●"/>
            </a:pPr>
            <a:r>
              <a:rPr lang="en-US" sz="40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Drugim</a:t>
            </a:r>
            <a:r>
              <a:rPr lang="en-US" sz="40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jest </a:t>
            </a:r>
            <a:r>
              <a:rPr lang="en-US" sz="4000" dirty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alternator</a:t>
            </a:r>
            <a:r>
              <a:rPr lang="en-US" sz="40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0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lub</a:t>
            </a:r>
            <a:r>
              <a:rPr lang="en-US" sz="40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0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prądnica</a:t>
            </a:r>
            <a:r>
              <a:rPr lang="en-US" sz="40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(w </a:t>
            </a:r>
            <a:r>
              <a:rPr lang="en-US" sz="40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wypadku</a:t>
            </a:r>
            <a:r>
              <a:rPr lang="en-US" sz="40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0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starszych</a:t>
            </a:r>
            <a:r>
              <a:rPr lang="en-US" sz="40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0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samochodów</a:t>
            </a:r>
            <a:r>
              <a:rPr lang="en-US" sz="40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). </a:t>
            </a:r>
          </a:p>
          <a:p>
            <a:pPr marL="381000" marR="0" lvl="0" indent="-318911" algn="l">
              <a:lnSpc>
                <a:spcPct val="120065"/>
              </a:lnSpc>
              <a:spcBef>
                <a:spcPts val="760"/>
              </a:spcBef>
              <a:spcAft>
                <a:spcPts val="0"/>
              </a:spcAft>
              <a:buClr>
                <a:srgbClr val="FFFFFF"/>
              </a:buClr>
              <a:buSzPct val="100529"/>
              <a:buFont typeface="Arial"/>
              <a:buChar char="●"/>
            </a:pPr>
            <a:r>
              <a:rPr lang="en-US" sz="40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Oba </a:t>
            </a:r>
            <a:r>
              <a:rPr lang="en-US" sz="40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źródła</a:t>
            </a:r>
            <a:r>
              <a:rPr lang="en-US" sz="40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0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pełnią</a:t>
            </a:r>
            <a:r>
              <a:rPr lang="en-US" sz="40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0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rolę</a:t>
            </a:r>
            <a:r>
              <a:rPr lang="en-US" sz="40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0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przemienne</a:t>
            </a:r>
            <a:r>
              <a:rPr lang="en-US" sz="4222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Shape 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0500" y="0"/>
            <a:ext cx="9779000" cy="762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>
            <a:spLocks noGrp="1"/>
          </p:cNvSpPr>
          <p:nvPr>
            <p:ph type="title"/>
          </p:nvPr>
        </p:nvSpPr>
        <p:spPr>
          <a:xfrm>
            <a:off x="610300" y="359825"/>
            <a:ext cx="9015574" cy="1243874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ctr" anchorCtr="0">
            <a:noAutofit/>
          </a:bodyPr>
          <a:lstStyle/>
          <a:p>
            <a:pPr marL="0" marR="0" lvl="0" indent="0" algn="ctr">
              <a:lnSpc>
                <a:spcPct val="11988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88">
                <a:solidFill>
                  <a:srgbClr val="CCCCFF"/>
                </a:solidFill>
                <a:latin typeface="Arial"/>
                <a:ea typeface="Arial"/>
                <a:cs typeface="Arial"/>
                <a:sym typeface="Arial"/>
              </a:rPr>
              <a:t>Akumulator</a:t>
            </a:r>
          </a:p>
        </p:txBody>
      </p:sp>
      <p:sp>
        <p:nvSpPr>
          <p:cNvPr id="45" name="Shape 45"/>
          <p:cNvSpPr txBox="1">
            <a:spLocks noGrp="1"/>
          </p:cNvSpPr>
          <p:nvPr>
            <p:ph type="body" idx="1"/>
          </p:nvPr>
        </p:nvSpPr>
        <p:spPr>
          <a:xfrm>
            <a:off x="610300" y="1381125"/>
            <a:ext cx="9015574" cy="6053999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t" anchorCtr="0">
            <a:noAutofit/>
          </a:bodyPr>
          <a:lstStyle/>
          <a:p>
            <a:pPr marL="381000" marR="0" lvl="0" indent="-276577" algn="l">
              <a:lnSpc>
                <a:spcPct val="119921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98765"/>
              <a:buFont typeface="Arial"/>
              <a:buChar char="●"/>
            </a:pPr>
            <a:r>
              <a:rPr lang="en-US" sz="3200" b="1" dirty="0" err="1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dostarcza</a:t>
            </a:r>
            <a:r>
              <a:rPr lang="en-US" sz="3200" b="1" dirty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energię</a:t>
            </a:r>
            <a:r>
              <a:rPr lang="en-US" sz="3200" b="1" dirty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 do </a:t>
            </a:r>
            <a:r>
              <a:rPr lang="en-US" sz="3200" b="1" dirty="0" err="1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obwodów</a:t>
            </a:r>
            <a:r>
              <a:rPr lang="en-US" sz="3200" b="1" dirty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elektrycznych</a:t>
            </a:r>
            <a:r>
              <a:rPr lang="en-US" sz="32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samochodu</a:t>
            </a:r>
            <a:r>
              <a:rPr lang="en-US" sz="32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w </a:t>
            </a:r>
            <a:r>
              <a:rPr lang="en-US" sz="32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wypadku</a:t>
            </a:r>
            <a:r>
              <a:rPr lang="en-US" sz="32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gdy</a:t>
            </a:r>
            <a:r>
              <a:rPr lang="en-US" sz="32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nie</a:t>
            </a:r>
            <a:r>
              <a:rPr lang="en-US" sz="32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silnik</a:t>
            </a:r>
            <a:r>
              <a:rPr lang="en-US" sz="32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pojazdu</a:t>
            </a:r>
            <a:r>
              <a:rPr lang="en-US" sz="32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jest </a:t>
            </a:r>
            <a:r>
              <a:rPr lang="en-US" sz="32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wyłączony</a:t>
            </a:r>
            <a:r>
              <a:rPr lang="en-US" sz="32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lub</a:t>
            </a:r>
            <a:r>
              <a:rPr lang="en-US" sz="32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gdy</a:t>
            </a:r>
            <a:r>
              <a:rPr lang="en-US" sz="32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ten jest </a:t>
            </a:r>
            <a:r>
              <a:rPr lang="en-US" sz="32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włączony</a:t>
            </a:r>
            <a:r>
              <a:rPr lang="en-US" sz="32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jednak</a:t>
            </a:r>
            <a:r>
              <a:rPr lang="en-US" sz="32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prędkość</a:t>
            </a:r>
            <a:r>
              <a:rPr lang="en-US" sz="32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obrotowa</a:t>
            </a:r>
            <a:r>
              <a:rPr lang="en-US" sz="32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wału</a:t>
            </a:r>
            <a:r>
              <a:rPr lang="en-US" sz="32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korbowego</a:t>
            </a:r>
            <a:r>
              <a:rPr lang="en-US" sz="32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jest </a:t>
            </a:r>
            <a:r>
              <a:rPr lang="en-US" sz="32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zbyt</a:t>
            </a:r>
            <a:r>
              <a:rPr lang="en-US" sz="32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mała</a:t>
            </a:r>
            <a:r>
              <a:rPr lang="en-US" sz="32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aby </a:t>
            </a:r>
            <a:r>
              <a:rPr lang="en-US" sz="32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nastąpiło</a:t>
            </a:r>
            <a:r>
              <a:rPr lang="en-US" sz="32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uruchomienie</a:t>
            </a:r>
            <a:r>
              <a:rPr lang="en-US" sz="32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prądnicy</a:t>
            </a:r>
            <a:r>
              <a:rPr lang="en-US" sz="32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</a:p>
          <a:p>
            <a:pPr marL="381000" marR="0" lvl="0" indent="-276577" algn="l">
              <a:lnSpc>
                <a:spcPct val="119921"/>
              </a:lnSpc>
              <a:spcBef>
                <a:spcPts val="635"/>
              </a:spcBef>
              <a:spcAft>
                <a:spcPts val="0"/>
              </a:spcAft>
              <a:buClr>
                <a:srgbClr val="FFFFFF"/>
              </a:buClr>
              <a:buSzPct val="98765"/>
              <a:buFont typeface="Arial"/>
              <a:buChar char="●"/>
            </a:pPr>
            <a:r>
              <a:rPr lang="en-US" sz="32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Tak</a:t>
            </a:r>
            <a:r>
              <a:rPr lang="en-US" sz="32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więc</a:t>
            </a:r>
            <a:r>
              <a:rPr lang="en-US" sz="32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w </a:t>
            </a:r>
            <a:r>
              <a:rPr lang="en-US" sz="32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momencie</a:t>
            </a:r>
            <a:r>
              <a:rPr lang="en-US" sz="32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rozruchu</a:t>
            </a:r>
            <a:r>
              <a:rPr lang="en-US" sz="32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silnika</a:t>
            </a:r>
            <a:r>
              <a:rPr lang="en-US" sz="32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prąd</a:t>
            </a:r>
            <a:r>
              <a:rPr lang="en-US" sz="3200" dirty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niezbędny</a:t>
            </a:r>
            <a:r>
              <a:rPr lang="en-US" sz="3200" dirty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 do </a:t>
            </a:r>
            <a:r>
              <a:rPr lang="en-US" sz="3200" dirty="0" err="1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zasilania</a:t>
            </a:r>
            <a:r>
              <a:rPr lang="en-US" sz="3200" dirty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rozrusznika</a:t>
            </a:r>
            <a:r>
              <a:rPr lang="en-US" sz="3200" dirty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oraz</a:t>
            </a:r>
            <a:r>
              <a:rPr lang="en-US" sz="3200" dirty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układu</a:t>
            </a:r>
            <a:r>
              <a:rPr lang="en-US" sz="3200" dirty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zapłonowego</a:t>
            </a:r>
            <a:r>
              <a:rPr lang="en-US" sz="3200" dirty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dostarczany</a:t>
            </a:r>
            <a:r>
              <a:rPr lang="en-US" sz="3200" dirty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 jest z </a:t>
            </a:r>
            <a:r>
              <a:rPr lang="en-US" sz="3200" dirty="0" err="1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akumulatora</a:t>
            </a:r>
            <a:r>
              <a:rPr lang="en-US" sz="3200" dirty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>
            <a:spLocks noGrp="1"/>
          </p:cNvSpPr>
          <p:nvPr>
            <p:ph type="title"/>
          </p:nvPr>
        </p:nvSpPr>
        <p:spPr>
          <a:xfrm>
            <a:off x="610300" y="359825"/>
            <a:ext cx="9015574" cy="1243874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ctr" anchorCtr="0">
            <a:noAutofit/>
          </a:bodyPr>
          <a:lstStyle/>
          <a:p>
            <a:pPr marL="0" marR="0" lvl="0" indent="0" algn="ctr">
              <a:lnSpc>
                <a:spcPct val="11988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88">
                <a:solidFill>
                  <a:srgbClr val="CCCCFF"/>
                </a:solidFill>
                <a:latin typeface="Arial"/>
                <a:ea typeface="Arial"/>
                <a:cs typeface="Arial"/>
                <a:sym typeface="Arial"/>
              </a:rPr>
              <a:t>Ale to nie wszystko.</a:t>
            </a:r>
          </a:p>
        </p:txBody>
      </p:sp>
      <p:sp>
        <p:nvSpPr>
          <p:cNvPr id="51" name="Shape 51"/>
          <p:cNvSpPr txBox="1">
            <a:spLocks noGrp="1"/>
          </p:cNvSpPr>
          <p:nvPr>
            <p:ph type="body" idx="1"/>
          </p:nvPr>
        </p:nvSpPr>
        <p:spPr>
          <a:xfrm>
            <a:off x="610300" y="1460475"/>
            <a:ext cx="9015574" cy="5895250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t" anchorCtr="0">
            <a:noAutofit/>
          </a:bodyPr>
          <a:lstStyle/>
          <a:p>
            <a:pPr marL="381000" marR="0" lvl="0" indent="-304800" algn="l">
              <a:lnSpc>
                <a:spcPct val="120138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Char char="●"/>
            </a:pPr>
            <a:r>
              <a:rPr lang="en-US" sz="4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To właśnie dzięki akumulatorowi możemy np. podczas postoju słuchać radia w samochodzie. </a:t>
            </a:r>
          </a:p>
          <a:p>
            <a:pPr marL="381000" marR="0" lvl="0" indent="-304800" algn="l">
              <a:lnSpc>
                <a:spcPct val="120138"/>
              </a:lnSpc>
              <a:spcBef>
                <a:spcPts val="719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Char char="●"/>
            </a:pPr>
            <a:r>
              <a:rPr lang="en-US" sz="4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Od momentu kiedy silnik rozpoczyna pracę akumulator przestaje być źródłem prądu – jest</a:t>
            </a:r>
            <a:r>
              <a:rPr lang="en-US" sz="40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000" b="1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ładowany prądem wytworzonym przez prądnicę</a:t>
            </a:r>
            <a:r>
              <a:rPr lang="en-US" sz="40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/alternator</a:t>
            </a:r>
            <a:r>
              <a:rPr lang="en-US" sz="4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r>
              <a:rPr lang="en-US" sz="3555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 txBox="1">
            <a:spLocks noGrp="1"/>
          </p:cNvSpPr>
          <p:nvPr>
            <p:ph type="title"/>
          </p:nvPr>
        </p:nvSpPr>
        <p:spPr>
          <a:xfrm>
            <a:off x="610300" y="359825"/>
            <a:ext cx="9015574" cy="6835400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ctr" anchorCtr="0">
            <a:noAutofit/>
          </a:bodyPr>
          <a:lstStyle/>
          <a:p>
            <a:pPr marL="0" marR="0" lvl="0" indent="0" algn="ctr">
              <a:lnSpc>
                <a:spcPct val="11988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88">
                <a:solidFill>
                  <a:srgbClr val="CCCCFF"/>
                </a:solidFill>
                <a:latin typeface="Arial"/>
                <a:ea typeface="Arial"/>
                <a:cs typeface="Arial"/>
                <a:sym typeface="Arial"/>
              </a:rPr>
              <a:t>BUDOWA SYSTEMU ELEKTRYCZNEGO W POJEŹDZIE, W SKŁAD KTÓREGO WCHODZI AKUMULATOR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>
            <a:spLocks noGrp="1"/>
          </p:cNvSpPr>
          <p:nvPr>
            <p:ph type="title"/>
          </p:nvPr>
        </p:nvSpPr>
        <p:spPr>
          <a:xfrm>
            <a:off x="610300" y="359825"/>
            <a:ext cx="9015574" cy="1633537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ctr" anchorCtr="0">
            <a:noAutofit/>
          </a:bodyPr>
          <a:lstStyle/>
          <a:p>
            <a:pPr marL="0" marR="0" lvl="0" indent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44" b="1">
                <a:solidFill>
                  <a:srgbClr val="CCCCFF"/>
                </a:solidFill>
                <a:latin typeface="Arial"/>
                <a:ea typeface="Arial"/>
                <a:cs typeface="Arial"/>
                <a:sym typeface="Arial"/>
              </a:rPr>
              <a:t>- układ zapłonowy w silniku benzynowym</a:t>
            </a:r>
            <a:r>
              <a:rPr lang="en-US" sz="4444">
                <a:solidFill>
                  <a:srgbClr val="CCCCFF"/>
                </a:solidFill>
                <a:latin typeface="Arial"/>
                <a:ea typeface="Arial"/>
                <a:cs typeface="Arial"/>
                <a:sym typeface="Arial"/>
              </a:rPr>
              <a:t> –</a:t>
            </a:r>
          </a:p>
        </p:txBody>
      </p:sp>
      <p:sp>
        <p:nvSpPr>
          <p:cNvPr id="62" name="Shape 62"/>
          <p:cNvSpPr txBox="1">
            <a:spLocks noGrp="1"/>
          </p:cNvSpPr>
          <p:nvPr>
            <p:ph type="body" idx="1"/>
          </p:nvPr>
        </p:nvSpPr>
        <p:spPr>
          <a:xfrm>
            <a:off x="610300" y="1829150"/>
            <a:ext cx="9015574" cy="5526600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t" anchorCtr="0">
            <a:noAutofit/>
          </a:bodyPr>
          <a:lstStyle/>
          <a:p>
            <a:pPr marL="381000" marR="0" lvl="0" indent="-27657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98765"/>
              <a:buFont typeface="Arial"/>
              <a:buChar char="●"/>
            </a:pPr>
            <a:r>
              <a:rPr lang="en-US" sz="3555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swoją rolę odgrywa w momencie kiedy wsiadając do pojazdu włączamy zapłon. </a:t>
            </a:r>
          </a:p>
          <a:p>
            <a:pPr marL="381000" marR="0" lvl="0" indent="-276577" algn="l">
              <a:lnSpc>
                <a:spcPct val="100000"/>
              </a:lnSpc>
              <a:spcBef>
                <a:spcPts val="635"/>
              </a:spcBef>
              <a:spcAft>
                <a:spcPts val="0"/>
              </a:spcAft>
              <a:buClr>
                <a:srgbClr val="FFFFFF"/>
              </a:buClr>
              <a:buSzPct val="98765"/>
              <a:buFont typeface="Arial"/>
              <a:buChar char="●"/>
            </a:pPr>
            <a:r>
              <a:rPr lang="en-US" sz="3555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Wtedy to akumulator dostarcza prąd do cewki, która przetwarza napięcie z 6 lub 12 V jakie wychodzą z akumulatora na </a:t>
            </a:r>
          </a:p>
          <a:p>
            <a:pPr marL="0" marR="0" lvl="0" indent="0" algn="l">
              <a:lnSpc>
                <a:spcPct val="100000"/>
              </a:lnSpc>
              <a:spcBef>
                <a:spcPts val="635"/>
              </a:spcBef>
              <a:spcAft>
                <a:spcPts val="0"/>
              </a:spcAft>
              <a:buNone/>
            </a:pPr>
            <a:r>
              <a:rPr lang="en-US" sz="3555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20 000 V. </a:t>
            </a:r>
          </a:p>
          <a:p>
            <a:pPr marL="381000" marR="0" lvl="0" indent="-276577" algn="l">
              <a:lnSpc>
                <a:spcPct val="100000"/>
              </a:lnSpc>
              <a:spcBef>
                <a:spcPts val="635"/>
              </a:spcBef>
              <a:spcAft>
                <a:spcPts val="0"/>
              </a:spcAft>
              <a:buClr>
                <a:srgbClr val="FFFFFF"/>
              </a:buClr>
              <a:buSzPct val="98765"/>
              <a:buFont typeface="Arial"/>
              <a:buChar char="●"/>
            </a:pPr>
            <a:r>
              <a:rPr lang="en-US" sz="3555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Stamtąd prąd wędruje do rozdzielacza, który z kolei przesyła go na świece zapłonowe (w momencie gdy silnik jest już włączony).</a:t>
            </a:r>
            <a:br>
              <a:rPr lang="en-US" sz="3555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</a:br>
            <a:endParaRPr lang="en-US" sz="3555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>
            <a:spLocks noGrp="1"/>
          </p:cNvSpPr>
          <p:nvPr>
            <p:ph type="title"/>
          </p:nvPr>
        </p:nvSpPr>
        <p:spPr>
          <a:xfrm>
            <a:off x="610300" y="359825"/>
            <a:ext cx="9015574" cy="1243874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ctr" anchorCtr="0">
            <a:noAutofit/>
          </a:bodyPr>
          <a:lstStyle/>
          <a:p>
            <a:pPr marL="0" marR="0" lvl="0" indent="0" algn="ctr">
              <a:lnSpc>
                <a:spcPct val="11988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88" b="1">
                <a:solidFill>
                  <a:srgbClr val="CCCCFF"/>
                </a:solidFill>
                <a:latin typeface="Arial"/>
                <a:ea typeface="Arial"/>
                <a:cs typeface="Arial"/>
                <a:sym typeface="Arial"/>
              </a:rPr>
              <a:t>- układ rozruchowy</a:t>
            </a:r>
          </a:p>
        </p:txBody>
      </p:sp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610300" y="1829150"/>
            <a:ext cx="9015574" cy="5445475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t" anchorCtr="0">
            <a:noAutofit/>
          </a:bodyPr>
          <a:lstStyle/>
          <a:p>
            <a:pPr marL="381000" marR="0" lvl="0" indent="-276577" algn="l">
              <a:lnSpc>
                <a:spcPct val="119921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98765"/>
              <a:buFont typeface="Arial"/>
              <a:buChar char="●"/>
            </a:pPr>
            <a:r>
              <a:rPr lang="en-US" sz="32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kiedy</a:t>
            </a:r>
            <a:r>
              <a:rPr lang="en-US" sz="32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ustawimy</a:t>
            </a:r>
            <a:r>
              <a:rPr lang="en-US" sz="32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stacyjkę</a:t>
            </a:r>
            <a:r>
              <a:rPr lang="en-US" sz="32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w </a:t>
            </a:r>
            <a:r>
              <a:rPr lang="en-US" sz="32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pozycji</a:t>
            </a:r>
            <a:r>
              <a:rPr lang="en-US" sz="32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start </a:t>
            </a:r>
            <a:r>
              <a:rPr lang="en-US" sz="32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prąd</a:t>
            </a:r>
            <a:r>
              <a:rPr lang="en-US" sz="32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przesyłany</a:t>
            </a:r>
            <a:r>
              <a:rPr lang="en-US" sz="32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jest z </a:t>
            </a:r>
            <a:r>
              <a:rPr lang="en-US" sz="32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akumulatora</a:t>
            </a:r>
            <a:r>
              <a:rPr lang="en-US" sz="32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do </a:t>
            </a:r>
            <a:r>
              <a:rPr lang="en-US" sz="32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rozrusznika</a:t>
            </a:r>
            <a:r>
              <a:rPr lang="en-US" sz="32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</a:p>
          <a:p>
            <a:pPr marL="381000" marR="0" lvl="0" indent="-276577" algn="l">
              <a:lnSpc>
                <a:spcPct val="119921"/>
              </a:lnSpc>
              <a:spcBef>
                <a:spcPts val="635"/>
              </a:spcBef>
              <a:spcAft>
                <a:spcPts val="0"/>
              </a:spcAft>
              <a:buClr>
                <a:srgbClr val="FFFFFF"/>
              </a:buClr>
              <a:buSzPct val="98765"/>
              <a:buFont typeface="Arial"/>
              <a:buChar char="●"/>
            </a:pPr>
            <a:r>
              <a:rPr lang="en-US" sz="32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Potocznie</a:t>
            </a:r>
            <a:r>
              <a:rPr lang="en-US" sz="32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rozrusznikiem</a:t>
            </a:r>
            <a:r>
              <a:rPr lang="en-US" sz="32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jest </a:t>
            </a:r>
            <a:r>
              <a:rPr lang="en-US" sz="32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silnik</a:t>
            </a:r>
            <a:r>
              <a:rPr lang="en-US" sz="32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elektryczny</a:t>
            </a:r>
            <a:r>
              <a:rPr lang="en-US" sz="32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</a:p>
          <a:p>
            <a:pPr marL="381000" marR="0" lvl="0" indent="-276577" algn="l">
              <a:lnSpc>
                <a:spcPct val="119921"/>
              </a:lnSpc>
              <a:spcBef>
                <a:spcPts val="635"/>
              </a:spcBef>
              <a:spcAft>
                <a:spcPts val="0"/>
              </a:spcAft>
              <a:buClr>
                <a:srgbClr val="FFFFFF"/>
              </a:buClr>
              <a:buSzPct val="98765"/>
              <a:buFont typeface="Arial"/>
              <a:buChar char="●"/>
            </a:pPr>
            <a:r>
              <a:rPr lang="en-US" sz="32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Negatywną</a:t>
            </a:r>
            <a:r>
              <a:rPr lang="en-US" sz="32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cechą</a:t>
            </a:r>
            <a:r>
              <a:rPr lang="en-US" sz="32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działania</a:t>
            </a:r>
            <a:r>
              <a:rPr lang="en-US" sz="32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rozrusznika</a:t>
            </a:r>
            <a:r>
              <a:rPr lang="en-US" sz="32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jest </a:t>
            </a:r>
            <a:r>
              <a:rPr lang="en-US" sz="32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duży</a:t>
            </a:r>
            <a:r>
              <a:rPr lang="en-US" sz="32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pobór</a:t>
            </a:r>
            <a:r>
              <a:rPr lang="en-US" sz="32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prądu</a:t>
            </a:r>
            <a:r>
              <a:rPr lang="en-US" sz="32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, co </a:t>
            </a:r>
            <a:r>
              <a:rPr lang="en-US" sz="32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szczególnie</a:t>
            </a:r>
            <a:r>
              <a:rPr lang="en-US" sz="32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w </a:t>
            </a:r>
            <a:r>
              <a:rPr lang="en-US" sz="32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zimnych</a:t>
            </a:r>
            <a:r>
              <a:rPr lang="en-US" sz="32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porach</a:t>
            </a:r>
            <a:r>
              <a:rPr lang="en-US" sz="32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roku</a:t>
            </a:r>
            <a:r>
              <a:rPr lang="en-US" sz="32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stawia</a:t>
            </a:r>
            <a:r>
              <a:rPr lang="en-US" sz="32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duże</a:t>
            </a:r>
            <a:r>
              <a:rPr lang="en-US" sz="32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wymagania</a:t>
            </a:r>
            <a:r>
              <a:rPr lang="en-US" sz="32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akumulatorowi</a:t>
            </a:r>
            <a:r>
              <a:rPr lang="en-US" sz="3555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ustom Theme">
  <a:themeElements>
    <a:clrScheme name="blank">
      <a:dk1>
        <a:srgbClr val="000000"/>
      </a:dk1>
      <a:lt1>
        <a:srgbClr val="FFFFFF"/>
      </a:lt1>
      <a:dk2>
        <a:srgbClr val="073763"/>
      </a:dk2>
      <a:lt2>
        <a:srgbClr val="CFE2F3"/>
      </a:lt2>
      <a:accent1>
        <a:srgbClr val="404040"/>
      </a:accent1>
      <a:accent2>
        <a:srgbClr val="808080"/>
      </a:accent2>
      <a:accent3>
        <a:srgbClr val="C0C0C0"/>
      </a:accent3>
      <a:accent4>
        <a:srgbClr val="396187"/>
      </a:accent4>
      <a:accent5>
        <a:srgbClr val="6B8CAB"/>
      </a:accent5>
      <a:accent6>
        <a:srgbClr val="9DB7CF"/>
      </a:accent6>
      <a:hlink>
        <a:srgbClr val="0000EE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859</Words>
  <Application>Microsoft Office PowerPoint</Application>
  <PresentationFormat>Niestandardowy</PresentationFormat>
  <Paragraphs>76</Paragraphs>
  <Slides>25</Slides>
  <Notes>25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25</vt:i4>
      </vt:variant>
    </vt:vector>
  </HeadingPairs>
  <TitlesOfParts>
    <vt:vector size="26" baseType="lpstr">
      <vt:lpstr>Custom Theme</vt:lpstr>
      <vt:lpstr>Akumulator - budowa, działanie, obsługa</vt:lpstr>
      <vt:lpstr>Prezentacja programu PowerPoint</vt:lpstr>
      <vt:lpstr>Akumulator</vt:lpstr>
      <vt:lpstr>Prezentacja programu PowerPoint</vt:lpstr>
      <vt:lpstr>Akumulator</vt:lpstr>
      <vt:lpstr>Ale to nie wszystko.</vt:lpstr>
      <vt:lpstr>BUDOWA SYSTEMU ELEKTRYCZNEGO W POJEŹDZIE, W SKŁAD KTÓREGO WCHODZI AKUMULATOR</vt:lpstr>
      <vt:lpstr>- układ zapłonowy w silniku benzynowym –</vt:lpstr>
      <vt:lpstr>- układ rozruchowy</vt:lpstr>
      <vt:lpstr>- układ ładowania</vt:lpstr>
      <vt:lpstr>BUDOWA AKUMULATORA </vt:lpstr>
      <vt:lpstr>Akumulator:</vt:lpstr>
      <vt:lpstr>Kratka : </vt:lpstr>
      <vt:lpstr>Separator:</vt:lpstr>
      <vt:lpstr>Ogniwo:</vt:lpstr>
      <vt:lpstr>Akumulator:</vt:lpstr>
      <vt:lpstr>Obudowa akumulatora:</vt:lpstr>
      <vt:lpstr>Elektrolit:</vt:lpstr>
      <vt:lpstr>Jak zamontować akumulator w pojeździe?</vt:lpstr>
      <vt:lpstr>Prezentacja programu PowerPoint</vt:lpstr>
      <vt:lpstr>Konserwacja</vt:lpstr>
      <vt:lpstr>Ładowanie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Akumulator - budowa, działanie, obsługa</dc:title>
  <dc:creator>paweł</dc:creator>
  <cp:lastModifiedBy>user</cp:lastModifiedBy>
  <cp:revision>2</cp:revision>
  <dcterms:modified xsi:type="dcterms:W3CDTF">2016-11-28T17:24:52Z</dcterms:modified>
</cp:coreProperties>
</file>