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0160000" cy="7620000"/>
  <p:notesSz cx="7620000" cy="10160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522" y="84"/>
      </p:cViewPr>
      <p:guideLst>
        <p:guide orient="horz" pos="24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50" cy="3809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6846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218339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982942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930535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700714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644237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349517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884223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200921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4291894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4097911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14686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818146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85569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836071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97585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65167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168749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992440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2477245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22601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914400" y="3048000"/>
            <a:ext cx="8331200" cy="121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1828800" y="4572000"/>
            <a:ext cx="6502399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SzPct val="100000"/>
              <a:defRPr sz="3200"/>
            </a:lvl1pPr>
            <a:lvl2pPr lvl="1" algn="ctr">
              <a:spcBef>
                <a:spcPts val="0"/>
              </a:spcBef>
              <a:buSzPct val="100000"/>
              <a:defRPr sz="3200"/>
            </a:lvl2pPr>
            <a:lvl3pPr lvl="2" algn="ctr">
              <a:spcBef>
                <a:spcPts val="0"/>
              </a:spcBef>
              <a:buSzPct val="100000"/>
              <a:defRPr sz="3200"/>
            </a:lvl3pPr>
            <a:lvl4pPr lvl="3" algn="ctr">
              <a:spcBef>
                <a:spcPts val="0"/>
              </a:spcBef>
              <a:buSzPct val="100000"/>
              <a:defRPr sz="3200"/>
            </a:lvl4pPr>
            <a:lvl5pPr lvl="4" algn="ctr">
              <a:spcBef>
                <a:spcPts val="0"/>
              </a:spcBef>
              <a:buSzPct val="100000"/>
              <a:defRPr sz="3200"/>
            </a:lvl5pPr>
            <a:lvl6pPr lvl="5" algn="ctr">
              <a:spcBef>
                <a:spcPts val="0"/>
              </a:spcBef>
              <a:buSzPct val="100000"/>
              <a:defRPr sz="3200"/>
            </a:lvl6pPr>
            <a:lvl7pPr lvl="6" algn="ctr">
              <a:spcBef>
                <a:spcPts val="0"/>
              </a:spcBef>
              <a:buSzPct val="100000"/>
              <a:defRPr sz="3200"/>
            </a:lvl7pPr>
            <a:lvl8pPr lvl="7" algn="ctr">
              <a:spcBef>
                <a:spcPts val="0"/>
              </a:spcBef>
              <a:buSzPct val="100000"/>
              <a:defRPr sz="3200"/>
            </a:lvl8pPr>
            <a:lvl9pPr lvl="8" algn="ctr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99224"/>
              <a:defRPr sz="4266"/>
            </a:lvl1pPr>
            <a:lvl2pPr lvl="1">
              <a:spcBef>
                <a:spcPts val="0"/>
              </a:spcBef>
              <a:buSzPct val="99224"/>
              <a:defRPr sz="4266"/>
            </a:lvl2pPr>
            <a:lvl3pPr lvl="2">
              <a:spcBef>
                <a:spcPts val="0"/>
              </a:spcBef>
              <a:buSzPct val="99224"/>
              <a:defRPr sz="4266"/>
            </a:lvl3pPr>
            <a:lvl4pPr lvl="3">
              <a:spcBef>
                <a:spcPts val="0"/>
              </a:spcBef>
              <a:buSzPct val="99224"/>
              <a:defRPr sz="4266"/>
            </a:lvl4pPr>
            <a:lvl5pPr lvl="4">
              <a:spcBef>
                <a:spcPts val="0"/>
              </a:spcBef>
              <a:buSzPct val="99224"/>
              <a:defRPr sz="4266"/>
            </a:lvl5pPr>
            <a:lvl6pPr lvl="5">
              <a:spcBef>
                <a:spcPts val="0"/>
              </a:spcBef>
              <a:buSzPct val="99224"/>
              <a:defRPr sz="4266"/>
            </a:lvl6pPr>
            <a:lvl7pPr lvl="6">
              <a:spcBef>
                <a:spcPts val="0"/>
              </a:spcBef>
              <a:buSzPct val="99224"/>
              <a:defRPr sz="4266"/>
            </a:lvl7pPr>
            <a:lvl8pPr lvl="7">
              <a:spcBef>
                <a:spcPts val="0"/>
              </a:spcBef>
              <a:buSzPct val="99224"/>
              <a:defRPr sz="4266"/>
            </a:lvl8pPr>
            <a:lvl9pPr lvl="8">
              <a:spcBef>
                <a:spcPts val="0"/>
              </a:spcBef>
              <a:buSzPct val="99224"/>
              <a:defRPr sz="4266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400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98765"/>
              <a:defRPr sz="2666"/>
            </a:lvl1pPr>
            <a:lvl2pPr lvl="1">
              <a:spcBef>
                <a:spcPts val="0"/>
              </a:spcBef>
              <a:buSzPct val="98765"/>
              <a:defRPr sz="2666"/>
            </a:lvl2pPr>
            <a:lvl3pPr lvl="2">
              <a:spcBef>
                <a:spcPts val="0"/>
              </a:spcBef>
              <a:buSzPct val="98765"/>
              <a:defRPr sz="2666"/>
            </a:lvl3pPr>
            <a:lvl4pPr lvl="3">
              <a:spcBef>
                <a:spcPts val="0"/>
              </a:spcBef>
              <a:buSzPct val="98765"/>
              <a:defRPr sz="2666"/>
            </a:lvl4pPr>
            <a:lvl5pPr lvl="4">
              <a:spcBef>
                <a:spcPts val="0"/>
              </a:spcBef>
              <a:buSzPct val="98765"/>
              <a:defRPr sz="2666"/>
            </a:lvl5pPr>
            <a:lvl6pPr lvl="5">
              <a:spcBef>
                <a:spcPts val="0"/>
              </a:spcBef>
              <a:buSzPct val="98765"/>
              <a:defRPr sz="2666"/>
            </a:lvl6pPr>
            <a:lvl7pPr lvl="6">
              <a:spcBef>
                <a:spcPts val="0"/>
              </a:spcBef>
              <a:buSzPct val="98765"/>
              <a:defRPr sz="2666"/>
            </a:lvl7pPr>
            <a:lvl8pPr lvl="7">
              <a:spcBef>
                <a:spcPts val="0"/>
              </a:spcBef>
              <a:buSzPct val="98765"/>
              <a:defRPr sz="2666"/>
            </a:lvl8pPr>
            <a:lvl9pPr lvl="8">
              <a:spcBef>
                <a:spcPts val="0"/>
              </a:spcBef>
              <a:buSzPct val="98765"/>
              <a:defRPr sz="26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99224"/>
              <a:defRPr sz="4266"/>
            </a:lvl1pPr>
            <a:lvl2pPr lvl="1">
              <a:spcBef>
                <a:spcPts val="0"/>
              </a:spcBef>
              <a:buSzPct val="99224"/>
              <a:defRPr sz="4266"/>
            </a:lvl2pPr>
            <a:lvl3pPr lvl="2">
              <a:spcBef>
                <a:spcPts val="0"/>
              </a:spcBef>
              <a:buSzPct val="99224"/>
              <a:defRPr sz="4266"/>
            </a:lvl3pPr>
            <a:lvl4pPr lvl="3">
              <a:spcBef>
                <a:spcPts val="0"/>
              </a:spcBef>
              <a:buSzPct val="99224"/>
              <a:defRPr sz="4266"/>
            </a:lvl4pPr>
            <a:lvl5pPr lvl="4">
              <a:spcBef>
                <a:spcPts val="0"/>
              </a:spcBef>
              <a:buSzPct val="99224"/>
              <a:defRPr sz="4266"/>
            </a:lvl5pPr>
            <a:lvl6pPr lvl="5">
              <a:spcBef>
                <a:spcPts val="0"/>
              </a:spcBef>
              <a:buSzPct val="99224"/>
              <a:defRPr sz="4266"/>
            </a:lvl6pPr>
            <a:lvl7pPr lvl="6">
              <a:spcBef>
                <a:spcPts val="0"/>
              </a:spcBef>
              <a:buSzPct val="99224"/>
              <a:defRPr sz="4266"/>
            </a:lvl7pPr>
            <a:lvl8pPr lvl="7">
              <a:spcBef>
                <a:spcPts val="0"/>
              </a:spcBef>
              <a:buSzPct val="99224"/>
              <a:defRPr sz="4266"/>
            </a:lvl8pPr>
            <a:lvl9pPr lvl="8">
              <a:spcBef>
                <a:spcPts val="0"/>
              </a:spcBef>
              <a:buSzPct val="99224"/>
              <a:defRPr sz="4266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4470399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98765"/>
              <a:defRPr sz="2666"/>
            </a:lvl1pPr>
            <a:lvl2pPr lvl="1">
              <a:spcBef>
                <a:spcPts val="0"/>
              </a:spcBef>
              <a:buSzPct val="98765"/>
              <a:defRPr sz="2666"/>
            </a:lvl2pPr>
            <a:lvl3pPr lvl="2">
              <a:spcBef>
                <a:spcPts val="0"/>
              </a:spcBef>
              <a:buSzPct val="98765"/>
              <a:defRPr sz="2666"/>
            </a:lvl3pPr>
            <a:lvl4pPr lvl="3">
              <a:spcBef>
                <a:spcPts val="0"/>
              </a:spcBef>
              <a:buSzPct val="98765"/>
              <a:defRPr sz="2666"/>
            </a:lvl4pPr>
            <a:lvl5pPr lvl="4">
              <a:spcBef>
                <a:spcPts val="0"/>
              </a:spcBef>
              <a:buSzPct val="98765"/>
              <a:defRPr sz="2666"/>
            </a:lvl5pPr>
            <a:lvl6pPr lvl="5">
              <a:spcBef>
                <a:spcPts val="0"/>
              </a:spcBef>
              <a:buSzPct val="98765"/>
              <a:defRPr sz="2666"/>
            </a:lvl6pPr>
            <a:lvl7pPr lvl="6">
              <a:spcBef>
                <a:spcPts val="0"/>
              </a:spcBef>
              <a:buSzPct val="98765"/>
              <a:defRPr sz="2666"/>
            </a:lvl7pPr>
            <a:lvl8pPr lvl="7">
              <a:spcBef>
                <a:spcPts val="0"/>
              </a:spcBef>
              <a:buSzPct val="98765"/>
              <a:defRPr sz="2666"/>
            </a:lvl8pPr>
            <a:lvl9pPr lvl="8">
              <a:spcBef>
                <a:spcPts val="0"/>
              </a:spcBef>
              <a:buSzPct val="98765"/>
              <a:defRPr sz="2666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5384800" y="1828800"/>
            <a:ext cx="4470399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98765"/>
              <a:defRPr sz="2666"/>
            </a:lvl1pPr>
            <a:lvl2pPr lvl="1">
              <a:spcBef>
                <a:spcPts val="0"/>
              </a:spcBef>
              <a:buSzPct val="98765"/>
              <a:defRPr sz="2666"/>
            </a:lvl2pPr>
            <a:lvl3pPr lvl="2">
              <a:spcBef>
                <a:spcPts val="0"/>
              </a:spcBef>
              <a:buSzPct val="98765"/>
              <a:defRPr sz="2666"/>
            </a:lvl3pPr>
            <a:lvl4pPr lvl="3">
              <a:spcBef>
                <a:spcPts val="0"/>
              </a:spcBef>
              <a:buSzPct val="98765"/>
              <a:defRPr sz="2666"/>
            </a:lvl4pPr>
            <a:lvl5pPr lvl="4">
              <a:spcBef>
                <a:spcPts val="0"/>
              </a:spcBef>
              <a:buSzPct val="98765"/>
              <a:defRPr sz="2666"/>
            </a:lvl5pPr>
            <a:lvl6pPr lvl="5">
              <a:spcBef>
                <a:spcPts val="0"/>
              </a:spcBef>
              <a:buSzPct val="98765"/>
              <a:defRPr sz="2666"/>
            </a:lvl6pPr>
            <a:lvl7pPr lvl="6">
              <a:spcBef>
                <a:spcPts val="0"/>
              </a:spcBef>
              <a:buSzPct val="98765"/>
              <a:defRPr sz="2666"/>
            </a:lvl7pPr>
            <a:lvl8pPr lvl="7">
              <a:spcBef>
                <a:spcPts val="0"/>
              </a:spcBef>
              <a:buSzPct val="98765"/>
              <a:defRPr sz="2666"/>
            </a:lvl8pPr>
            <a:lvl9pPr lvl="8">
              <a:spcBef>
                <a:spcPts val="0"/>
              </a:spcBef>
              <a:buSzPct val="98765"/>
              <a:defRPr sz="26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04800" y="6705600"/>
            <a:ext cx="95504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SzPct val="100000"/>
              <a:defRPr sz="3200"/>
            </a:lvl1pPr>
            <a:lvl2pPr lvl="1" algn="ctr">
              <a:spcBef>
                <a:spcPts val="0"/>
              </a:spcBef>
              <a:buSzPct val="100000"/>
              <a:defRPr sz="3200"/>
            </a:lvl2pPr>
            <a:lvl3pPr lvl="2" algn="ctr">
              <a:spcBef>
                <a:spcPts val="0"/>
              </a:spcBef>
              <a:buSzPct val="100000"/>
              <a:defRPr sz="3200"/>
            </a:lvl3pPr>
            <a:lvl4pPr lvl="3" algn="ctr">
              <a:spcBef>
                <a:spcPts val="0"/>
              </a:spcBef>
              <a:buSzPct val="100000"/>
              <a:defRPr sz="3200"/>
            </a:lvl4pPr>
            <a:lvl5pPr lvl="4" algn="ctr">
              <a:spcBef>
                <a:spcPts val="0"/>
              </a:spcBef>
              <a:buSzPct val="100000"/>
              <a:defRPr sz="3200"/>
            </a:lvl5pPr>
            <a:lvl6pPr lvl="5" algn="ctr">
              <a:spcBef>
                <a:spcPts val="0"/>
              </a:spcBef>
              <a:buSzPct val="100000"/>
              <a:defRPr sz="3200"/>
            </a:lvl6pPr>
            <a:lvl7pPr lvl="6" algn="ctr">
              <a:spcBef>
                <a:spcPts val="0"/>
              </a:spcBef>
              <a:buSzPct val="100000"/>
              <a:defRPr sz="3200"/>
            </a:lvl7pPr>
            <a:lvl8pPr lvl="7" algn="ctr">
              <a:spcBef>
                <a:spcPts val="0"/>
              </a:spcBef>
              <a:buSzPct val="100000"/>
              <a:defRPr sz="3200"/>
            </a:lvl8pPr>
            <a:lvl9pPr lvl="8" algn="ctr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541500" y="901325"/>
            <a:ext cx="9012049" cy="5655375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3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Okresowe przeglądy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Przeglądy okresowe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2">
                    <a:lumMod val="75000"/>
                  </a:schemeClr>
                </a:solidFill>
              </a:rPr>
              <a:t>Oprócz z góry ustalonych przeglądów przeprowadza się jeszcze</a:t>
            </a:r>
          </a:p>
          <a:p>
            <a:pPr marL="457200" indent="-457200">
              <a:buFontTx/>
              <a:buChar char="-"/>
            </a:pPr>
            <a:r>
              <a:rPr lang="pl-PL" dirty="0" smtClean="0">
                <a:solidFill>
                  <a:schemeClr val="bg2">
                    <a:lumMod val="75000"/>
                  </a:schemeClr>
                </a:solidFill>
              </a:rPr>
              <a:t>Przegląd </a:t>
            </a:r>
            <a:r>
              <a:rPr lang="pl-PL" dirty="0" err="1" smtClean="0">
                <a:solidFill>
                  <a:schemeClr val="bg2">
                    <a:lumMod val="75000"/>
                  </a:schemeClr>
                </a:solidFill>
              </a:rPr>
              <a:t>przedkampanijny</a:t>
            </a:r>
            <a:endParaRPr lang="pl-P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pl-PL" dirty="0" smtClean="0">
                <a:solidFill>
                  <a:schemeClr val="bg2">
                    <a:lumMod val="75000"/>
                  </a:schemeClr>
                </a:solidFill>
              </a:rPr>
              <a:t>Przegląd </a:t>
            </a:r>
            <a:r>
              <a:rPr lang="pl-PL" dirty="0" err="1" smtClean="0">
                <a:solidFill>
                  <a:schemeClr val="bg2">
                    <a:lumMod val="75000"/>
                  </a:schemeClr>
                </a:solidFill>
              </a:rPr>
              <a:t>pokampanijny</a:t>
            </a:r>
            <a:endParaRPr lang="pl-P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pl-PL" dirty="0" smtClean="0">
                <a:solidFill>
                  <a:schemeClr val="bg2">
                    <a:lumMod val="75000"/>
                  </a:schemeClr>
                </a:solidFill>
              </a:rPr>
              <a:t>Przegląd międzyokresowe (przedzimowy itd.&gt;</a:t>
            </a:r>
            <a:endParaRPr lang="pl-PL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984" y="2513856"/>
            <a:ext cx="4593877" cy="3446190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541500" y="3300225"/>
            <a:ext cx="9012049" cy="1361993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3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Naprawy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" y="370400"/>
            <a:ext cx="9853075" cy="6879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1599825" y="1492250"/>
            <a:ext cx="6209225" cy="4334225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ctr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Mimo przeglądów okresowych i konserwacji po pewnym okresie eksploatacji trzeba oddać ciągnik do warsztatu </a:t>
            </a:r>
          </a:p>
          <a:p>
            <a:pPr marL="0" marR="0" lvl="0" indent="0" algn="ctr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w celu wykonania napraw…</a:t>
            </a:r>
          </a:p>
          <a:p>
            <a:pPr marL="0" marR="0" lvl="0" indent="0" algn="ctr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…dlaczego?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75"/>
            <a:ext cx="10160000" cy="759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575" y="5884325"/>
            <a:ext cx="9546150" cy="172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467425" y="5946050"/>
            <a:ext cx="9301199" cy="7793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1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W czasie pracy wszystkie trące się powierzchnie zużywają się pomimo smarowania i powstają między nimi luzy nadmiernie zwiększone.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2500"/>
            <a:ext cx="101600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325" y="444500"/>
            <a:ext cx="9302750" cy="241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878400" y="548550"/>
            <a:ext cx="8479350" cy="1159224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1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Naprawy główne polegają na przywróceniu początkowych wartości tych luzów.</a:t>
            </a:r>
            <a:r>
              <a:rPr lang="en-US" sz="2666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650" y="3503075"/>
            <a:ext cx="9302750" cy="395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1038925" y="6307650"/>
            <a:ext cx="8479350" cy="111864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ctr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1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Uzyskuje się to przez wymianę zużytych części lub stosując różne metody ich naprawy.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000" y="0"/>
            <a:ext cx="7429500" cy="7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1936725"/>
            <a:ext cx="8985249" cy="281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947200" y="3039175"/>
            <a:ext cx="8183024" cy="145554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1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Często na przykład stosuje się metodę tzw. wymiarów naprawczych…</a:t>
            </a:r>
          </a:p>
          <a:p>
            <a:pPr marL="0" marR="0" lvl="0" indent="0" algn="l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1" b="1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…na czym ona polega?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900" y="0"/>
            <a:ext cx="9292150" cy="7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650" y="4762500"/>
            <a:ext cx="8741824" cy="241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938375" y="4910650"/>
            <a:ext cx="8350600" cy="2279275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 b="1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metoda tzw. wymiarów naprawczych</a:t>
            </a:r>
          </a:p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polega na tym, że jedną z zużytych części, np.</a:t>
            </a:r>
          </a:p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czop wału, szlifuje się na mniejszy wymiar i osadza</a:t>
            </a:r>
          </a:p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się go w nowej części współpracującej — panewce</a:t>
            </a:r>
          </a:p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— o mniejszej średnicy.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75" y="21150"/>
            <a:ext cx="10149400" cy="75988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557375" y="340425"/>
            <a:ext cx="9121400" cy="5503675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381000" marR="0" lvl="0" indent="-26246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E300E"/>
              </a:buClr>
              <a:buSzPct val="101010"/>
              <a:buFont typeface="Arial"/>
              <a:buChar char="●"/>
            </a:pPr>
            <a:r>
              <a:rPr lang="en-US" sz="3333" b="1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Każdorazowa naprawa wału</a:t>
            </a:r>
          </a:p>
          <a:p>
            <a: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33" b="1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korbowego silnika polega właśnie na szlifowaniu jego czopów na średnicę o 0,4 mm mniejszą.</a:t>
            </a:r>
          </a:p>
          <a:p>
            <a:pPr marL="381000" marR="0" lvl="0" indent="-26246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E300E"/>
              </a:buClr>
              <a:buSzPct val="101010"/>
              <a:buFont typeface="Arial"/>
              <a:buChar char="●"/>
            </a:pPr>
            <a:r>
              <a:rPr lang="en-US" sz="3333" b="1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Tak przeszlifowany wał osadza się w odpowiednio grubszych panewkach.</a:t>
            </a:r>
          </a:p>
          <a:p>
            <a:pPr marL="381000" marR="0" lvl="0" indent="-26246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E300E"/>
              </a:buClr>
              <a:buSzPct val="101010"/>
              <a:buFont typeface="Arial"/>
              <a:buChar char="●"/>
            </a:pPr>
            <a:r>
              <a:rPr lang="en-US" sz="3333" b="1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Ten sposób likwidowania luzu pozwala zachować w silniku (bez wymiany) drogi wał,</a:t>
            </a:r>
          </a:p>
          <a:p>
            <a: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33" b="1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a wymienić tylko tanie panewki.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575" y="4201575"/>
            <a:ext cx="4413250" cy="31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900" y="1481650"/>
            <a:ext cx="4815400" cy="42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400" y="0"/>
            <a:ext cx="9165149" cy="74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2841625" y="2211900"/>
            <a:ext cx="3898524" cy="334093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rPr>
              <a:t>Jeżeli traktorzyści przekraczają</a:t>
            </a:r>
          </a:p>
          <a:p>
            <a:pPr marL="0" marR="0" lvl="0" indent="0" algn="ctr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rPr>
              <a:t>określone przez fabrykę </a:t>
            </a:r>
          </a:p>
          <a:p>
            <a:pPr marL="0" marR="0" lvl="0" indent="0" algn="ctr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rPr>
              <a:t>okresy międzynaprawcze,</a:t>
            </a:r>
          </a:p>
          <a:p>
            <a:pPr marL="0" marR="0" lvl="0" indent="0" algn="ctr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rPr>
              <a:t>to mogą uznać sobie to </a:t>
            </a:r>
          </a:p>
          <a:p>
            <a:pPr marL="0" marR="0" lvl="0" indent="0" algn="ctr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rPr>
              <a:t>za sukces czy porażkę?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325" y="359825"/>
            <a:ext cx="9302750" cy="112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537975" y="511525"/>
            <a:ext cx="9151400" cy="9792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ctr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1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Naprawy główne silnika należy przeprowadzać</a:t>
            </a:r>
          </a:p>
          <a:p>
            <a:pPr marL="0" marR="0" lvl="0" indent="0" algn="ctr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1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w terminach zalecanych przez wytwórcę.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150"/>
            <a:ext cx="10160000" cy="732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900" y="2243650"/>
            <a:ext cx="8424325" cy="43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1485175" y="4967100"/>
            <a:ext cx="7666199" cy="1603724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Naturalne zużycie i zwiększenie się luzów między</a:t>
            </a:r>
          </a:p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współpracującymi częściami jest dopuszczalne tylko do pewnych ściśle określonych granic…</a:t>
            </a:r>
          </a:p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 b="1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…dlaczego?</a:t>
            </a:r>
          </a:p>
        </p:txBody>
      </p:sp>
      <p:pic>
        <p:nvPicPr>
          <p:cNvPr id="154" name="Shape 1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500" y="201075"/>
            <a:ext cx="8900575" cy="70590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1377575" y="1732125"/>
            <a:ext cx="7847875" cy="50433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381000" marR="0" lvl="0" indent="-220133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Clr>
                <a:srgbClr val="010199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Po przekroczeniu tych granic warunki współpracy części wyraźnie się pogarszają, co powoduje na ogół nienaturalne już, </a:t>
            </a:r>
            <a:r>
              <a:rPr lang="en-US" sz="2666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nadmiernie szybkie ich dalsze zużycie, grożące całkowitym zniszczeniem</a:t>
            </a:r>
            <a:r>
              <a:rPr lang="en-US" sz="2666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 części i zespołów. </a:t>
            </a:r>
          </a:p>
          <a:p>
            <a:pPr marL="381000" marR="0" lvl="0" indent="-220133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Clr>
                <a:srgbClr val="010199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Ponadto przy nadmiernie zużytych częściach</a:t>
            </a:r>
          </a:p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znacznie pogarszają się wskaźniki eksploatacyjne</a:t>
            </a:r>
            <a:r>
              <a:rPr lang="en-US" sz="2666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, jak: moc, zużycie paliwa, sprawność przeka-</a:t>
            </a:r>
          </a:p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zywania mocy. </a:t>
            </a:r>
          </a:p>
          <a:p>
            <a:pPr marL="381000" marR="0" lvl="0" indent="-220133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Clr>
                <a:srgbClr val="010199"/>
              </a:buClr>
              <a:buSzPct val="98765"/>
              <a:buFont typeface="Arial"/>
              <a:buChar char="●"/>
            </a:pPr>
            <a:r>
              <a:rPr lang="en-US" sz="2666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Nadmierne zużycie części </a:t>
            </a:r>
            <a:r>
              <a:rPr lang="en-US" sz="2666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uniemożliwia też pełne wykorzystanie wymiarów naprawczych.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900" y="0"/>
            <a:ext cx="9292150" cy="7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0700" y="215350"/>
            <a:ext cx="9641400" cy="76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2649100" y="1805350"/>
            <a:ext cx="5325600" cy="44400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1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Wał korbowy silnika</a:t>
            </a:r>
          </a:p>
          <a:p>
            <a:pPr marL="0" marR="0" lvl="0" indent="0" algn="ctr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1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można np. szlifować tylko </a:t>
            </a:r>
          </a:p>
          <a:p>
            <a:pPr marL="0" marR="0" lvl="0" indent="0" algn="ctr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1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5 razy po 0,4 mm, </a:t>
            </a:r>
          </a:p>
          <a:p>
            <a:pPr marL="0" marR="0" lvl="0" indent="0" algn="l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11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gdyż po zmniejszeniu średnicy</a:t>
            </a:r>
            <a:r>
              <a:rPr lang="en-US" sz="3111">
                <a:solidFill>
                  <a:srgbClr val="01017D"/>
                </a:solidFill>
              </a:rPr>
              <a:t> </a:t>
            </a:r>
            <a:r>
              <a:rPr lang="en-US" sz="3111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więcej niż o 2 mm jego</a:t>
            </a:r>
            <a:r>
              <a:rPr lang="en-US" sz="3111">
                <a:solidFill>
                  <a:srgbClr val="01017D"/>
                </a:solidFill>
              </a:rPr>
              <a:t> </a:t>
            </a:r>
            <a:r>
              <a:rPr lang="en-US" sz="3111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czopy są nadmiernie osłabione.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075" y="0"/>
            <a:ext cx="8646574" cy="757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075" y="2042575"/>
            <a:ext cx="8646574" cy="255057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/>
          <p:nvPr/>
        </p:nvSpPr>
        <p:spPr>
          <a:xfrm>
            <a:off x="941900" y="2100775"/>
            <a:ext cx="8512875" cy="25173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ctr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Terminowe i dobrze przeprowadzone okresowe przeglądy techniczne gwarantują niezawodną pracę</a:t>
            </a:r>
          </a:p>
          <a:p>
            <a:pPr marL="0" marR="0" lvl="0" indent="0" algn="ctr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ciągnika.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250"/>
            <a:ext cx="10160000" cy="74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575" y="201075"/>
            <a:ext cx="9704900" cy="697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857250" y="1716250"/>
            <a:ext cx="8574600" cy="49851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381000" marR="0" lvl="0" indent="-20320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Clr>
                <a:srgbClr val="01017D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Jeśli więc w wyniku przekroczenia okresu międzynaprawczego zużycie wału będzie większe niż przewiduje norma zużycia</a:t>
            </a:r>
            <a:r>
              <a:rPr lang="en-US" sz="2400">
                <a:solidFill>
                  <a:srgbClr val="01017D"/>
                </a:solidFill>
              </a:rPr>
              <a:t> </a:t>
            </a:r>
            <a:r>
              <a:rPr lang="en-US" sz="2400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międzynaprawczego, to przy naprawie głównej nie będzie można zeszlifować go na wymiar o 0,4 mm mniejszy, lecz trzeba będzie go szlifować od razu na następny wymiar naprawczy, tj. mniejszy o 0,8 mm.</a:t>
            </a:r>
          </a:p>
          <a:p>
            <a:pPr marL="381000" marR="0" lvl="0" indent="-203200" algn="l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Clr>
                <a:srgbClr val="FE300E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W ten sposób całkowity czas pracy wału, do zupełnego jego zużycia, skróci się o jeden okres międzynaprawczy.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08525" y="354525"/>
            <a:ext cx="9012049" cy="854868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44"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rPr>
              <a:t>…zapamiętaj !</a:t>
            </a:r>
          </a:p>
        </p:txBody>
      </p:sp>
      <p:pic>
        <p:nvPicPr>
          <p:cNvPr id="36" name="Shape 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00" y="920725"/>
            <a:ext cx="5302250" cy="649814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08525" y="1408050"/>
            <a:ext cx="5191199" cy="60270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381000" marR="0" lvl="0" indent="-203200" algn="l">
              <a:lnSpc>
                <a:spcPct val="108173"/>
              </a:lnSpc>
              <a:spcBef>
                <a:spcPts val="0"/>
              </a:spcBef>
              <a:spcAft>
                <a:spcPts val="0"/>
              </a:spcAft>
              <a:buClr>
                <a:srgbClr val="010199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Uszkodzenia ciągnika powstają na ogół stopniowo i można im zapobiec. </a:t>
            </a:r>
          </a:p>
          <a:p>
            <a:pPr marL="381000" marR="0" lvl="0" indent="-203200" algn="l">
              <a:lnSpc>
                <a:spcPct val="108173"/>
              </a:lnSpc>
              <a:spcBef>
                <a:spcPts val="521"/>
              </a:spcBef>
              <a:spcAft>
                <a:spcPts val="0"/>
              </a:spcAft>
              <a:buClr>
                <a:srgbClr val="010199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Dokręcając w porę obluzowaną nakrętkę można uniknąć poważnego uszkodzenia, jakie nastąpiłoby po jej odkręceniu się. </a:t>
            </a:r>
          </a:p>
          <a:p>
            <a:pPr marL="381000" marR="0" lvl="0" indent="-203200" algn="l">
              <a:lnSpc>
                <a:spcPct val="108173"/>
              </a:lnSpc>
              <a:spcBef>
                <a:spcPts val="521"/>
              </a:spcBef>
              <a:spcAft>
                <a:spcPts val="0"/>
              </a:spcAft>
              <a:buClr>
                <a:srgbClr val="010199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010199"/>
                </a:solidFill>
                <a:latin typeface="Arial"/>
                <a:ea typeface="Arial"/>
                <a:cs typeface="Arial"/>
                <a:sym typeface="Arial"/>
              </a:rPr>
              <a:t>Podobnie wymieniając w porę zużyty pasek wentylatora unika się niespodziewanego unieruchomienia ciągnika w czasie pracy w polu.</a:t>
            </a:r>
          </a:p>
        </p:txBody>
      </p:sp>
      <p:pic>
        <p:nvPicPr>
          <p:cNvPr id="38" name="Shape 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575" y="1640400"/>
            <a:ext cx="4307400" cy="506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075" y="0"/>
            <a:ext cx="7260150" cy="76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1075" y="1164150"/>
            <a:ext cx="7291900" cy="444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 txBox="1"/>
          <p:nvPr/>
        </p:nvSpPr>
        <p:spPr>
          <a:xfrm>
            <a:off x="1582200" y="1220600"/>
            <a:ext cx="7152899" cy="57533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381000" marR="0" lvl="0" indent="-2765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98765"/>
              <a:buFont typeface="Arial"/>
              <a:buChar char="●"/>
            </a:pPr>
            <a:r>
              <a:rPr lang="en-US" sz="3555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Zarówno codzienne, jak i okresowe przeglądy należy wykonywać ściśle według instrukcji obsługi.</a:t>
            </a:r>
          </a:p>
          <a:p>
            <a:pPr marL="0" marR="0" lvl="0" indent="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marR="0" lvl="0" indent="-276578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98765"/>
              <a:buFont typeface="Arial"/>
              <a:buChar char="●"/>
            </a:pPr>
            <a:r>
              <a:rPr lang="en-US" sz="3555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Zapewnia to kontrolę i regulację odpowiednich zespołów w odpowiednim czasie.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200" y="0"/>
            <a:ext cx="8515350" cy="76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1075" y="1164150"/>
            <a:ext cx="7291900" cy="44449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/>
        </p:nvSpPr>
        <p:spPr>
          <a:xfrm>
            <a:off x="1582200" y="1220600"/>
            <a:ext cx="7152899" cy="52917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381000" marR="0" lvl="0" indent="-276577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E701"/>
              </a:buClr>
              <a:buSzPct val="98765"/>
              <a:buFont typeface="Arial"/>
              <a:buChar char="●"/>
            </a:pPr>
            <a:r>
              <a:rPr lang="en-US" sz="3555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Zarówno codzienne, jak i okresowe przeglądy należy wykonywać ściśle według instrukcji obsługi.</a:t>
            </a:r>
          </a:p>
          <a:p>
            <a:pPr marL="0" marR="0" lvl="0" indent="0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>
              <a:solidFill>
                <a:srgbClr val="FFE70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marR="0" lvl="0" indent="-276577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E701"/>
              </a:buClr>
              <a:buSzPct val="98765"/>
              <a:buFont typeface="Arial"/>
              <a:buChar char="●"/>
            </a:pPr>
            <a:r>
              <a:rPr lang="en-US" sz="3555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Zapewnia to kontrolę i regulację odpowiednich zespołów w </a:t>
            </a:r>
          </a:p>
        </p:txBody>
      </p:sp>
      <p:pic>
        <p:nvPicPr>
          <p:cNvPr id="53" name="Shape 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400" y="603225"/>
            <a:ext cx="8657149" cy="64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/>
        </p:nvSpPr>
        <p:spPr>
          <a:xfrm>
            <a:off x="893200" y="1220600"/>
            <a:ext cx="8415899" cy="40637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4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Większość wytwórni zaleca pięć rodzajów okresowych przeglądów, których zakres i terminy wykonania są szczegółowo podane w instrukcjach obsługi.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" y="1407575"/>
            <a:ext cx="9779000" cy="498472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/>
        </p:nvSpPr>
        <p:spPr>
          <a:xfrm>
            <a:off x="301625" y="1460475"/>
            <a:ext cx="9632999" cy="59606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Dla ciągników produkcji krajowej zaleca się następujące terminy wykonywania tych przeglądów:</a:t>
            </a:r>
          </a:p>
          <a:p>
            <a:pPr marL="381000" marR="0" lvl="0" indent="-276577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E701"/>
              </a:buClr>
              <a:buSzPct val="98765"/>
              <a:buFont typeface="Arial"/>
              <a:buChar char="●"/>
            </a:pPr>
            <a:r>
              <a:rPr lang="en-US" sz="3555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przegląd techniczny P-l co 8—10 motogodzin (mth) pracy ciągnika (codziennie),</a:t>
            </a:r>
          </a:p>
          <a:p>
            <a:pPr marL="381000" marR="0" lvl="0" indent="-276577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E701"/>
              </a:buClr>
              <a:buSzPct val="98765"/>
              <a:buFont typeface="Arial"/>
              <a:buChar char="●"/>
            </a:pPr>
            <a:r>
              <a:rPr lang="en-US" sz="3555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przegląd techniczny P-l I co 100 mth,</a:t>
            </a:r>
          </a:p>
          <a:p>
            <a:pPr marL="381000" marR="0" lvl="0" indent="-276577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E701"/>
              </a:buClr>
              <a:buSzPct val="98765"/>
              <a:buFont typeface="Arial"/>
              <a:buChar char="●"/>
            </a:pPr>
            <a:r>
              <a:rPr lang="en-US" sz="3555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przegląd techniczny P-lII co 200 mth,</a:t>
            </a:r>
          </a:p>
          <a:p>
            <a:pPr marL="381000" marR="0" lvl="0" indent="-276577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E701"/>
              </a:buClr>
              <a:buSzPct val="98765"/>
              <a:buFont typeface="Arial"/>
              <a:buChar char="●"/>
            </a:pPr>
            <a:r>
              <a:rPr lang="en-US" sz="3555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przegląd techniczny P-IV co 400 mth,</a:t>
            </a:r>
          </a:p>
          <a:p>
            <a:pPr marL="381000" marR="0" lvl="0" indent="-276577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E701"/>
              </a:buClr>
              <a:buSzPct val="98765"/>
              <a:buFont typeface="Arial"/>
              <a:buChar char="●"/>
            </a:pPr>
            <a:r>
              <a:rPr lang="en-US" sz="3555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przegląd techniczny P-V co 800 mth.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00" y="296325"/>
            <a:ext cx="9154574" cy="64875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3122075" y="308675"/>
            <a:ext cx="3984975" cy="1242125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44">
                <a:solidFill>
                  <a:srgbClr val="00C600"/>
                </a:solidFill>
                <a:latin typeface="Arial"/>
                <a:ea typeface="Arial"/>
                <a:cs typeface="Arial"/>
                <a:sym typeface="Arial"/>
              </a:rPr>
              <a:t>Terminy wykonywania</a:t>
            </a:r>
          </a:p>
          <a:p>
            <a:pPr marL="0" marR="0" lvl="0" indent="0" algn="ctr">
              <a:lnSpc>
                <a:spcPct val="11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44">
                <a:solidFill>
                  <a:srgbClr val="00C600"/>
                </a:solidFill>
                <a:latin typeface="Arial"/>
                <a:ea typeface="Arial"/>
                <a:cs typeface="Arial"/>
                <a:sym typeface="Arial"/>
              </a:rPr>
              <a:t>przeglądów: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511525" y="2072550"/>
            <a:ext cx="3983199" cy="1243874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C600"/>
                </a:solidFill>
                <a:latin typeface="Arial"/>
                <a:ea typeface="Arial"/>
                <a:cs typeface="Arial"/>
                <a:sym typeface="Arial"/>
              </a:rPr>
              <a:t>P-l</a:t>
            </a:r>
            <a:r>
              <a:rPr lang="en-US" sz="3000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 co 8—10 (mth)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5734400" y="2072550"/>
            <a:ext cx="3983199" cy="1243874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C600"/>
                </a:solidFill>
                <a:latin typeface="Arial"/>
                <a:ea typeface="Arial"/>
                <a:cs typeface="Arial"/>
                <a:sym typeface="Arial"/>
              </a:rPr>
              <a:t>P-l I</a:t>
            </a:r>
            <a:r>
              <a:rPr lang="en-US" sz="3000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 co 100 mth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511525" y="3836450"/>
            <a:ext cx="3983199" cy="1243874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C600"/>
                </a:solidFill>
                <a:latin typeface="Arial"/>
                <a:ea typeface="Arial"/>
                <a:cs typeface="Arial"/>
                <a:sym typeface="Arial"/>
              </a:rPr>
              <a:t>P-lII</a:t>
            </a:r>
            <a:r>
              <a:rPr lang="en-US" sz="3000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 co 200 mth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5734400" y="3836450"/>
            <a:ext cx="3983199" cy="1243874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C600"/>
                </a:solidFill>
                <a:latin typeface="Arial"/>
                <a:ea typeface="Arial"/>
                <a:cs typeface="Arial"/>
                <a:sym typeface="Arial"/>
              </a:rPr>
              <a:t>P-IV</a:t>
            </a:r>
            <a:r>
              <a:rPr lang="en-US" sz="3000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 co 400 mth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511525" y="5602100"/>
            <a:ext cx="3983199" cy="1242125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C600"/>
                </a:solidFill>
                <a:latin typeface="Arial"/>
                <a:ea typeface="Arial"/>
                <a:cs typeface="Arial"/>
                <a:sym typeface="Arial"/>
              </a:rPr>
              <a:t>P-V</a:t>
            </a:r>
            <a:r>
              <a:rPr lang="en-US" sz="3000">
                <a:solidFill>
                  <a:srgbClr val="01017D"/>
                </a:solidFill>
                <a:latin typeface="Arial"/>
                <a:ea typeface="Arial"/>
                <a:cs typeface="Arial"/>
                <a:sym typeface="Arial"/>
              </a:rPr>
              <a:t> co 800 mth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900" y="920725"/>
            <a:ext cx="9366250" cy="57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541500" y="980700"/>
            <a:ext cx="9232500" cy="48669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5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 ciągnikach licencyjnych terminy te są nieco dłuższe i wynoszą odpowiednio:</a:t>
            </a:r>
            <a:r>
              <a:rPr lang="en-US" sz="3555" b="1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44" b="1">
                <a:solidFill>
                  <a:srgbClr val="FE300E"/>
                </a:solidFill>
                <a:latin typeface="Arial"/>
                <a:ea typeface="Arial"/>
                <a:cs typeface="Arial"/>
                <a:sym typeface="Arial"/>
              </a:rPr>
              <a:t>10, 125, 250, 500 i 1000 mth.</a:t>
            </a:r>
          </a:p>
          <a:p>
            <a:pPr marL="381000" marR="0" lvl="0" indent="-276577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E701"/>
              </a:buClr>
              <a:buSzPct val="98765"/>
              <a:buFont typeface="Arial"/>
              <a:buChar char="●"/>
            </a:pPr>
            <a:r>
              <a:rPr lang="en-US" sz="3555" b="1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Podane terminy obowiązują jednak </a:t>
            </a:r>
            <a:br>
              <a:rPr lang="en-US" sz="3555" b="1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555" b="1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dopiero po dotarciu ciągników, tj. po przepracowaniu 50 mth. </a:t>
            </a:r>
          </a:p>
          <a:p>
            <a:pPr marL="0" marR="0" lvl="0" indent="0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5" b="1">
              <a:solidFill>
                <a:srgbClr val="FFE70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marR="0" lvl="0" indent="-276577" algn="l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FFE701"/>
              </a:buClr>
              <a:buSzPct val="98765"/>
              <a:buFont typeface="Arial"/>
              <a:buChar char="●"/>
            </a:pPr>
            <a:r>
              <a:rPr lang="en-US" sz="3555" b="1">
                <a:solidFill>
                  <a:srgbClr val="FFE701"/>
                </a:solidFill>
                <a:latin typeface="Arial"/>
                <a:ea typeface="Arial"/>
                <a:cs typeface="Arial"/>
                <a:sym typeface="Arial"/>
              </a:rPr>
              <a:t>W okresie docierania obowiązują dodatkowe czynności obsługowe.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75"/>
            <a:ext cx="10160000" cy="759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275150"/>
            <a:ext cx="8583074" cy="21060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1571625" y="381000"/>
            <a:ext cx="7812599" cy="970474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Przeglądy do trzeciego włącznie może w zasadzie</a:t>
            </a:r>
          </a:p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wykonywać wykwalifikowany traktorzysta.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889250"/>
            <a:ext cx="10160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70950" y="5690300"/>
            <a:ext cx="9310149" cy="1713075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Mniej wykwalifikowany personel powinien jednak ograniczać zakres obsługi do wykonywania przeglądu P-l I, a dalsze przeglądy powierzać odpowiednio przygotowanym mechanikom.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Theme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680</Words>
  <Application>Microsoft Office PowerPoint</Application>
  <PresentationFormat>Niestandardowy</PresentationFormat>
  <Paragraphs>80</Paragraphs>
  <Slides>20</Slides>
  <Notes>20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2" baseType="lpstr">
      <vt:lpstr>Arial</vt:lpstr>
      <vt:lpstr>Custom Theme</vt:lpstr>
      <vt:lpstr>Okresowe przeglądy</vt:lpstr>
      <vt:lpstr>Prezentacja programu PowerPoint</vt:lpstr>
      <vt:lpstr>…zapamiętaj 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Przeglądy okresowe</vt:lpstr>
      <vt:lpstr>Naprawy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Okresowe przeglądy</dc:title>
  <dc:creator>paweł</dc:creator>
  <cp:lastModifiedBy>Konto Microsoft</cp:lastModifiedBy>
  <cp:revision>3</cp:revision>
  <dcterms:modified xsi:type="dcterms:W3CDTF">2017-03-01T12:20:49Z</dcterms:modified>
</cp:coreProperties>
</file>